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4" r:id="rId1"/>
    <p:sldMasterId id="2147483660" r:id="rId2"/>
    <p:sldMasterId id="2147483687" r:id="rId3"/>
  </p:sldMasterIdLst>
  <p:notesMasterIdLst>
    <p:notesMasterId r:id="rId34"/>
  </p:notesMasterIdLst>
  <p:handoutMasterIdLst>
    <p:handoutMasterId r:id="rId35"/>
  </p:handoutMasterIdLst>
  <p:sldIdLst>
    <p:sldId id="259" r:id="rId4"/>
    <p:sldId id="273" r:id="rId5"/>
    <p:sldId id="274" r:id="rId6"/>
    <p:sldId id="275" r:id="rId7"/>
    <p:sldId id="276" r:id="rId8"/>
    <p:sldId id="277" r:id="rId9"/>
    <p:sldId id="278" r:id="rId10"/>
    <p:sldId id="280" r:id="rId11"/>
    <p:sldId id="281" r:id="rId12"/>
    <p:sldId id="279" r:id="rId13"/>
    <p:sldId id="282" r:id="rId14"/>
    <p:sldId id="283" r:id="rId15"/>
    <p:sldId id="284" r:id="rId16"/>
    <p:sldId id="285" r:id="rId17"/>
    <p:sldId id="286" r:id="rId18"/>
    <p:sldId id="287" r:id="rId19"/>
    <p:sldId id="288" r:id="rId20"/>
    <p:sldId id="289" r:id="rId21"/>
    <p:sldId id="290" r:id="rId22"/>
    <p:sldId id="291" r:id="rId23"/>
    <p:sldId id="292" r:id="rId24"/>
    <p:sldId id="293" r:id="rId25"/>
    <p:sldId id="294" r:id="rId26"/>
    <p:sldId id="295" r:id="rId27"/>
    <p:sldId id="296" r:id="rId28"/>
    <p:sldId id="297" r:id="rId29"/>
    <p:sldId id="298" r:id="rId30"/>
    <p:sldId id="299" r:id="rId31"/>
    <p:sldId id="300" r:id="rId32"/>
    <p:sldId id="301" r:id="rId33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80E18"/>
    <a:srgbClr val="C801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854"/>
    <p:restoredTop sz="94653"/>
  </p:normalViewPr>
  <p:slideViewPr>
    <p:cSldViewPr>
      <p:cViewPr>
        <p:scale>
          <a:sx n="101" d="100"/>
          <a:sy n="101" d="100"/>
        </p:scale>
        <p:origin x="2520" y="79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65" d="100"/>
        <a:sy n="165" d="100"/>
      </p:scale>
      <p:origin x="0" y="0"/>
    </p:cViewPr>
  </p:sorterViewPr>
  <p:notesViewPr>
    <p:cSldViewPr>
      <p:cViewPr varScale="1">
        <p:scale>
          <a:sx n="122" d="100"/>
          <a:sy n="122" d="100"/>
        </p:scale>
        <p:origin x="6424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tableStyles" Target="tableStyles.xml"/><Relationship Id="rId21" Type="http://schemas.openxmlformats.org/officeDocument/2006/relationships/slide" Target="slides/slide18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31E329C-2ABF-FF4B-85A7-64FD8A6BC6C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F3B72A5-CEF9-D848-9554-9CC6620ECE8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3F031F-596E-8542-B0A6-45F3E4BC2537}" type="datetimeFigureOut">
              <a:rPr lang="en-US" smtClean="0"/>
              <a:t>3/26/20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199EDC-C112-F94C-8388-16BA1F6A238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52CD99-6263-EE47-8710-1E06CCFCF6F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3947D7-A141-EE40-B8D3-12E95F6C87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1694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4E6332-2580-464D-A958-7158EF8C0042}" type="datetimeFigureOut">
              <a:rPr lang="en-US" smtClean="0"/>
              <a:t>3/26/20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465E19-836D-0248-AB94-3126E32EBF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5775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700808"/>
            <a:ext cx="7772400" cy="14700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5508104" y="4797152"/>
            <a:ext cx="3376464" cy="1392560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rgbClr val="C8015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7326875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01900D-EB75-4BBD-BF8D-983690736C8B}" type="datetimeFigureOut">
              <a:rPr lang="ko-KR" altLang="en-US" smtClean="0"/>
              <a:t>2020. 3. 26.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C3795-9432-4B51-85D7-C625758289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46799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01900D-EB75-4BBD-BF8D-983690736C8B}" type="datetimeFigureOut">
              <a:rPr lang="ko-KR" altLang="en-US" smtClean="0"/>
              <a:t>2020. 3. 26.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C3795-9432-4B51-85D7-C625758289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70099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01900D-EB75-4BBD-BF8D-983690736C8B}" type="datetimeFigureOut">
              <a:rPr lang="ko-KR" altLang="en-US" smtClean="0"/>
              <a:t>2020. 3. 26.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C3795-9432-4B51-85D7-C625758289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91086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11560" y="1268760"/>
            <a:ext cx="7772400" cy="1470025"/>
          </a:xfrm>
        </p:spPr>
        <p:txBody>
          <a:bodyPr/>
          <a:lstStyle>
            <a:lvl1pPr>
              <a:defRPr>
                <a:solidFill>
                  <a:srgbClr val="C80150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611560" y="2852936"/>
            <a:ext cx="6400800" cy="17526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C8015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2431606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3470443-9DA8-4963-85C5-5F6997466D15}" type="datetimeFigureOut">
              <a:rPr lang="ko-KR" altLang="en-US" smtClean="0"/>
              <a:t>2020. 3. 26.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C5365-B5D8-4F4F-85E9-8185A34EFD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71185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683568" y="980728"/>
            <a:ext cx="6480720" cy="504056"/>
          </a:xfrm>
        </p:spPr>
        <p:txBody>
          <a:bodyPr/>
          <a:lstStyle>
            <a:lvl1pPr>
              <a:defRPr>
                <a:solidFill>
                  <a:srgbClr val="C80150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8" name="내용 개체 틀 2"/>
          <p:cNvSpPr>
            <a:spLocks noGrp="1"/>
          </p:cNvSpPr>
          <p:nvPr>
            <p:ph idx="1"/>
          </p:nvPr>
        </p:nvSpPr>
        <p:spPr>
          <a:xfrm>
            <a:off x="1115616" y="1556793"/>
            <a:ext cx="4464496" cy="2808312"/>
          </a:xfrm>
        </p:spPr>
        <p:txBody>
          <a:bodyPr/>
          <a:lstStyle>
            <a:lvl1pPr marL="514350" indent="-514350">
              <a:buFont typeface="+mj-lt"/>
              <a:buAutoNum type="arabicPeriod"/>
              <a:defRPr/>
            </a:lvl1pPr>
            <a:lvl2pPr marL="857250" indent="-400050">
              <a:buFont typeface="+mj-lt"/>
              <a:buAutoNum type="arabicPeriod"/>
              <a:defRPr/>
            </a:lvl2pPr>
            <a:lvl3pPr marL="1314450" indent="-400050">
              <a:buFont typeface="+mj-lt"/>
              <a:buAutoNum type="arabicPeriod"/>
              <a:defRPr/>
            </a:lvl3pPr>
            <a:lvl4pPr marL="1771650" indent="-400050">
              <a:buFont typeface="+mj-lt"/>
              <a:buAutoNum type="arabicPeriod"/>
              <a:defRPr/>
            </a:lvl4pPr>
            <a:lvl5pPr marL="2228850" indent="-400050">
              <a:buFont typeface="+mj-lt"/>
              <a:buAutoNum type="arabicPeriod"/>
              <a:defRPr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21448270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구역 머리글"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683568" y="980728"/>
            <a:ext cx="6480720" cy="504056"/>
          </a:xfrm>
        </p:spPr>
        <p:txBody>
          <a:bodyPr/>
          <a:lstStyle>
            <a:lvl1pPr>
              <a:defRPr>
                <a:solidFill>
                  <a:srgbClr val="C80150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8" name="내용 개체 틀 2"/>
          <p:cNvSpPr>
            <a:spLocks noGrp="1"/>
          </p:cNvSpPr>
          <p:nvPr>
            <p:ph idx="1"/>
          </p:nvPr>
        </p:nvSpPr>
        <p:spPr>
          <a:xfrm>
            <a:off x="1115616" y="1556793"/>
            <a:ext cx="4464496" cy="2808312"/>
          </a:xfrm>
        </p:spPr>
        <p:txBody>
          <a:bodyPr/>
          <a:lstStyle>
            <a:lvl1pPr marL="514350" indent="-514350">
              <a:buFont typeface="+mj-lt"/>
              <a:buAutoNum type="arabicPeriod"/>
              <a:defRPr/>
            </a:lvl1pPr>
            <a:lvl2pPr marL="857250" indent="-400050">
              <a:buFont typeface="+mj-lt"/>
              <a:buAutoNum type="arabicPeriod"/>
              <a:defRPr/>
            </a:lvl2pPr>
            <a:lvl3pPr marL="1314450" indent="-400050">
              <a:buFont typeface="+mj-lt"/>
              <a:buAutoNum type="arabicPeriod"/>
              <a:defRPr/>
            </a:lvl3pPr>
            <a:lvl4pPr marL="1771650" indent="-400050">
              <a:buFont typeface="+mj-lt"/>
              <a:buAutoNum type="arabicPeriod"/>
              <a:defRPr/>
            </a:lvl4pPr>
            <a:lvl5pPr marL="2228850" indent="-400050">
              <a:buFont typeface="+mj-lt"/>
              <a:buAutoNum type="arabicPeriod"/>
              <a:defRPr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5958453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3470443-9DA8-4963-85C5-5F6997466D15}" type="datetimeFigureOut">
              <a:rPr lang="ko-KR" altLang="en-US" smtClean="0"/>
              <a:t>2020. 3. 26.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C5365-B5D8-4F4F-85E9-8185A34EFD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043358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3470443-9DA8-4963-85C5-5F6997466D15}" type="datetimeFigureOut">
              <a:rPr lang="ko-KR" altLang="en-US" smtClean="0"/>
              <a:t>2020. 3. 26.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C5365-B5D8-4F4F-85E9-8185A34EFD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152286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3470443-9DA8-4963-85C5-5F6997466D15}" type="datetimeFigureOut">
              <a:rPr lang="ko-KR" altLang="en-US" smtClean="0"/>
              <a:t>2020. 3. 26.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C5365-B5D8-4F4F-85E9-8185A34EFD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10686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01900D-EB75-4BBD-BF8D-983690736C8B}" type="datetimeFigureOut">
              <a:rPr lang="ko-KR" altLang="en-US" smtClean="0"/>
              <a:t>2020. 3. 26.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C3795-9432-4B51-85D7-C625758289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536591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3470443-9DA8-4963-85C5-5F6997466D15}" type="datetimeFigureOut">
              <a:rPr lang="ko-KR" altLang="en-US" smtClean="0"/>
              <a:t>2020. 3. 26.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C5365-B5D8-4F4F-85E9-8185A34EFD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398699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3470443-9DA8-4963-85C5-5F6997466D15}" type="datetimeFigureOut">
              <a:rPr lang="ko-KR" altLang="en-US" smtClean="0"/>
              <a:t>2020. 3. 26.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C5365-B5D8-4F4F-85E9-8185A34EFD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123031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3470443-9DA8-4963-85C5-5F6997466D15}" type="datetimeFigureOut">
              <a:rPr lang="ko-KR" altLang="en-US" smtClean="0"/>
              <a:t>2020. 3. 26.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C5365-B5D8-4F4F-85E9-8185A34EFD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281198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3470443-9DA8-4963-85C5-5F6997466D15}" type="datetimeFigureOut">
              <a:rPr lang="ko-KR" altLang="en-US" smtClean="0"/>
              <a:t>2020. 3. 26.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C5365-B5D8-4F4F-85E9-8185A34EFD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415235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3470443-9DA8-4963-85C5-5F6997466D15}" type="datetimeFigureOut">
              <a:rPr lang="ko-KR" altLang="en-US" smtClean="0"/>
              <a:t>2020. 3. 26.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C5365-B5D8-4F4F-85E9-8185A34EFD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859574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11560" y="1268760"/>
            <a:ext cx="7772400" cy="1470025"/>
          </a:xfrm>
        </p:spPr>
        <p:txBody>
          <a:bodyPr/>
          <a:lstStyle>
            <a:lvl1pPr>
              <a:defRPr>
                <a:solidFill>
                  <a:srgbClr val="C80150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611560" y="2852936"/>
            <a:ext cx="6400800" cy="17526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C8015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2234606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3470443-9DA8-4963-85C5-5F6997466D15}" type="datetimeFigureOut">
              <a:rPr lang="ko-KR" altLang="en-US" smtClean="0"/>
              <a:t>2020. 3. 26.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C5365-B5D8-4F4F-85E9-8185A34EFD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286864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683568" y="980728"/>
            <a:ext cx="6480720" cy="504056"/>
          </a:xfrm>
        </p:spPr>
        <p:txBody>
          <a:bodyPr/>
          <a:lstStyle>
            <a:lvl1pPr>
              <a:defRPr>
                <a:solidFill>
                  <a:srgbClr val="C80150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8" name="내용 개체 틀 2"/>
          <p:cNvSpPr>
            <a:spLocks noGrp="1"/>
          </p:cNvSpPr>
          <p:nvPr>
            <p:ph idx="1"/>
          </p:nvPr>
        </p:nvSpPr>
        <p:spPr>
          <a:xfrm>
            <a:off x="1115616" y="1556793"/>
            <a:ext cx="4464496" cy="2808312"/>
          </a:xfrm>
        </p:spPr>
        <p:txBody>
          <a:bodyPr/>
          <a:lstStyle>
            <a:lvl1pPr marL="514350" indent="-514350">
              <a:buFont typeface="+mj-lt"/>
              <a:buAutoNum type="arabicPeriod"/>
              <a:defRPr/>
            </a:lvl1pPr>
            <a:lvl2pPr marL="857250" indent="-400050">
              <a:buFont typeface="+mj-lt"/>
              <a:buAutoNum type="arabicPeriod"/>
              <a:defRPr/>
            </a:lvl2pPr>
            <a:lvl3pPr marL="1314450" indent="-400050">
              <a:buFont typeface="+mj-lt"/>
              <a:buAutoNum type="arabicPeriod"/>
              <a:defRPr/>
            </a:lvl3pPr>
            <a:lvl4pPr marL="1771650" indent="-400050">
              <a:buFont typeface="+mj-lt"/>
              <a:buAutoNum type="arabicPeriod"/>
              <a:defRPr/>
            </a:lvl4pPr>
            <a:lvl5pPr marL="2228850" indent="-400050">
              <a:buFont typeface="+mj-lt"/>
              <a:buAutoNum type="arabicPeriod"/>
              <a:defRPr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406595130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구역 머리글"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683568" y="980728"/>
            <a:ext cx="6480720" cy="504056"/>
          </a:xfrm>
        </p:spPr>
        <p:txBody>
          <a:bodyPr/>
          <a:lstStyle>
            <a:lvl1pPr>
              <a:defRPr>
                <a:solidFill>
                  <a:srgbClr val="C80150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8" name="내용 개체 틀 2"/>
          <p:cNvSpPr>
            <a:spLocks noGrp="1"/>
          </p:cNvSpPr>
          <p:nvPr>
            <p:ph idx="1"/>
          </p:nvPr>
        </p:nvSpPr>
        <p:spPr>
          <a:xfrm>
            <a:off x="1115616" y="1556793"/>
            <a:ext cx="4464496" cy="2808312"/>
          </a:xfrm>
        </p:spPr>
        <p:txBody>
          <a:bodyPr/>
          <a:lstStyle>
            <a:lvl1pPr marL="514350" indent="-514350">
              <a:buFont typeface="+mj-lt"/>
              <a:buAutoNum type="arabicPeriod"/>
              <a:defRPr/>
            </a:lvl1pPr>
            <a:lvl2pPr marL="857250" indent="-400050">
              <a:buFont typeface="+mj-lt"/>
              <a:buAutoNum type="arabicPeriod"/>
              <a:defRPr/>
            </a:lvl2pPr>
            <a:lvl3pPr marL="1314450" indent="-400050">
              <a:buFont typeface="+mj-lt"/>
              <a:buAutoNum type="arabicPeriod"/>
              <a:defRPr/>
            </a:lvl3pPr>
            <a:lvl4pPr marL="1771650" indent="-400050">
              <a:buFont typeface="+mj-lt"/>
              <a:buAutoNum type="arabicPeriod"/>
              <a:defRPr/>
            </a:lvl4pPr>
            <a:lvl5pPr marL="2228850" indent="-400050">
              <a:buFont typeface="+mj-lt"/>
              <a:buAutoNum type="arabicPeriod"/>
              <a:defRPr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288352329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3470443-9DA8-4963-85C5-5F6997466D15}" type="datetimeFigureOut">
              <a:rPr lang="ko-KR" altLang="en-US" smtClean="0"/>
              <a:t>2020. 3. 26.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C5365-B5D8-4F4F-85E9-8185A34EFD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62910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683568" y="980728"/>
            <a:ext cx="6480720" cy="504056"/>
          </a:xfrm>
        </p:spPr>
        <p:txBody>
          <a:bodyPr/>
          <a:lstStyle>
            <a:lvl1pPr>
              <a:defRPr>
                <a:solidFill>
                  <a:srgbClr val="C80150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1115616" y="1556793"/>
            <a:ext cx="4464496" cy="2808312"/>
          </a:xfrm>
        </p:spPr>
        <p:txBody>
          <a:bodyPr/>
          <a:lstStyle>
            <a:lvl1pPr marL="514350" indent="-514350">
              <a:buFont typeface="+mj-lt"/>
              <a:buAutoNum type="arabicPeriod"/>
              <a:defRPr/>
            </a:lvl1pPr>
            <a:lvl2pPr marL="857250" indent="-400050">
              <a:buFont typeface="+mj-lt"/>
              <a:buAutoNum type="arabicPeriod"/>
              <a:defRPr/>
            </a:lvl2pPr>
            <a:lvl3pPr marL="1314450" indent="-400050">
              <a:buFont typeface="+mj-lt"/>
              <a:buAutoNum type="arabicPeriod"/>
              <a:defRPr/>
            </a:lvl3pPr>
            <a:lvl4pPr marL="1771650" indent="-400050">
              <a:buFont typeface="+mj-lt"/>
              <a:buAutoNum type="arabicPeriod"/>
              <a:defRPr/>
            </a:lvl4pPr>
            <a:lvl5pPr marL="2228850" indent="-400050">
              <a:buFont typeface="+mj-lt"/>
              <a:buAutoNum type="arabicPeriod"/>
              <a:defRPr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193088210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3470443-9DA8-4963-85C5-5F6997466D15}" type="datetimeFigureOut">
              <a:rPr lang="ko-KR" altLang="en-US" smtClean="0"/>
              <a:t>2020. 3. 26.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C5365-B5D8-4F4F-85E9-8185A34EFD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441910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3470443-9DA8-4963-85C5-5F6997466D15}" type="datetimeFigureOut">
              <a:rPr lang="ko-KR" altLang="en-US" smtClean="0"/>
              <a:t>2020. 3. 26.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C5365-B5D8-4F4F-85E9-8185A34EFD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24819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3470443-9DA8-4963-85C5-5F6997466D15}" type="datetimeFigureOut">
              <a:rPr lang="ko-KR" altLang="en-US" smtClean="0"/>
              <a:t>2020. 3. 26.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C5365-B5D8-4F4F-85E9-8185A34EFD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581623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3470443-9DA8-4963-85C5-5F6997466D15}" type="datetimeFigureOut">
              <a:rPr lang="ko-KR" altLang="en-US" smtClean="0"/>
              <a:t>2020. 3. 26.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C5365-B5D8-4F4F-85E9-8185A34EFD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064994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3470443-9DA8-4963-85C5-5F6997466D15}" type="datetimeFigureOut">
              <a:rPr lang="ko-KR" altLang="en-US" smtClean="0"/>
              <a:t>2020. 3. 26.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C5365-B5D8-4F4F-85E9-8185A34EFD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980386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3470443-9DA8-4963-85C5-5F6997466D15}" type="datetimeFigureOut">
              <a:rPr lang="ko-KR" altLang="en-US" smtClean="0"/>
              <a:t>2020. 3. 26.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C5365-B5D8-4F4F-85E9-8185A34EFD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836548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3470443-9DA8-4963-85C5-5F6997466D15}" type="datetimeFigureOut">
              <a:rPr lang="ko-KR" altLang="en-US" smtClean="0"/>
              <a:t>2020. 3. 26.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C5365-B5D8-4F4F-85E9-8185A34EFD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70508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구역 머리글"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683568" y="980728"/>
            <a:ext cx="6480720" cy="504056"/>
          </a:xfrm>
        </p:spPr>
        <p:txBody>
          <a:bodyPr/>
          <a:lstStyle>
            <a:lvl1pPr>
              <a:defRPr>
                <a:solidFill>
                  <a:srgbClr val="C80150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8" name="내용 개체 틀 2"/>
          <p:cNvSpPr>
            <a:spLocks noGrp="1"/>
          </p:cNvSpPr>
          <p:nvPr>
            <p:ph idx="1"/>
          </p:nvPr>
        </p:nvSpPr>
        <p:spPr>
          <a:xfrm>
            <a:off x="1115616" y="1556793"/>
            <a:ext cx="4464496" cy="2808312"/>
          </a:xfrm>
        </p:spPr>
        <p:txBody>
          <a:bodyPr/>
          <a:lstStyle>
            <a:lvl1pPr marL="514350" indent="-514350">
              <a:buFont typeface="+mj-lt"/>
              <a:buAutoNum type="arabicPeriod"/>
              <a:defRPr/>
            </a:lvl1pPr>
            <a:lvl2pPr marL="857250" indent="-400050">
              <a:buFont typeface="+mj-lt"/>
              <a:buAutoNum type="arabicPeriod"/>
              <a:defRPr/>
            </a:lvl2pPr>
            <a:lvl3pPr marL="1314450" indent="-400050">
              <a:buFont typeface="+mj-lt"/>
              <a:buAutoNum type="arabicPeriod"/>
              <a:defRPr/>
            </a:lvl3pPr>
            <a:lvl4pPr marL="1771650" indent="-400050">
              <a:buFont typeface="+mj-lt"/>
              <a:buAutoNum type="arabicPeriod"/>
              <a:defRPr/>
            </a:lvl4pPr>
            <a:lvl5pPr marL="2228850" indent="-400050">
              <a:buFont typeface="+mj-lt"/>
              <a:buAutoNum type="arabicPeriod"/>
              <a:defRPr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29497399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01900D-EB75-4BBD-BF8D-983690736C8B}" type="datetimeFigureOut">
              <a:rPr lang="ko-KR" altLang="en-US" smtClean="0"/>
              <a:t>2020. 3. 26.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C3795-9432-4B51-85D7-C625758289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01396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01900D-EB75-4BBD-BF8D-983690736C8B}" type="datetimeFigureOut">
              <a:rPr lang="ko-KR" altLang="en-US" smtClean="0"/>
              <a:t>2020. 3. 26.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C3795-9432-4B51-85D7-C625758289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44127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01900D-EB75-4BBD-BF8D-983690736C8B}" type="datetimeFigureOut">
              <a:rPr lang="ko-KR" altLang="en-US" smtClean="0"/>
              <a:t>2020. 3. 26.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C3795-9432-4B51-85D7-C625758289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06415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01900D-EB75-4BBD-BF8D-983690736C8B}" type="datetimeFigureOut">
              <a:rPr lang="ko-KR" altLang="en-US" smtClean="0"/>
              <a:t>2020. 3. 26.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C3795-9432-4B51-85D7-C625758289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64358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01900D-EB75-4BBD-BF8D-983690736C8B}" type="datetimeFigureOut">
              <a:rPr lang="ko-KR" altLang="en-US" smtClean="0"/>
              <a:t>2020. 3. 26.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C3795-9432-4B51-85D7-C625758289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56408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5.jp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image" Target="../media/image9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4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601216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251520" y="44624"/>
            <a:ext cx="705678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251520" y="692696"/>
            <a:ext cx="8640960" cy="54334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01900D-EB75-4BBD-BF8D-983690736C8B}" type="datetimeFigureOut">
              <a:rPr lang="ko-KR" altLang="en-US" smtClean="0"/>
              <a:t>2020. 3. 26.</a:t>
            </a:fld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3275856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4C3795-9432-4B51-85D7-C6257582890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78274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1" hangingPunct="1">
        <a:spcBef>
          <a:spcPct val="0"/>
        </a:spcBef>
        <a:buNone/>
        <a:defRPr sz="2400" kern="1200">
          <a:solidFill>
            <a:schemeClr val="tx1"/>
          </a:solidFill>
          <a:latin typeface="본고딕 Bold" pitchFamily="34" charset="-127"/>
          <a:ea typeface="본고딕 Bold" pitchFamily="34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본고딕 Normal" pitchFamily="34" charset="-127"/>
          <a:ea typeface="본고딕 Normal" pitchFamily="34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1800" kern="1200">
          <a:solidFill>
            <a:schemeClr val="tx1"/>
          </a:solidFill>
          <a:latin typeface="본고딕 Normal" pitchFamily="34" charset="-127"/>
          <a:ea typeface="본고딕 Normal" pitchFamily="34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본고딕 Normal" pitchFamily="34" charset="-127"/>
          <a:ea typeface="본고딕 Normal" pitchFamily="34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1400" kern="1200">
          <a:solidFill>
            <a:schemeClr val="tx1"/>
          </a:solidFill>
          <a:latin typeface="본고딕 Normal" pitchFamily="34" charset="-127"/>
          <a:ea typeface="본고딕 Normal" pitchFamily="34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1400" kern="1200">
          <a:solidFill>
            <a:schemeClr val="tx1"/>
          </a:solidFill>
          <a:latin typeface="본고딕 Normal" pitchFamily="34" charset="-127"/>
          <a:ea typeface="본고딕 Normal" pitchFamily="34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4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251520" y="0"/>
            <a:ext cx="8892480" cy="5486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251520" y="692696"/>
            <a:ext cx="8784976" cy="54334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25152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3662536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BC5365-B5D8-4F4F-85E9-8185A34EFDB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10472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7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</p:sldLayoutIdLst>
  <p:txStyles>
    <p:titleStyle>
      <a:lvl1pPr algn="l" defTabSz="914400" rtl="0" eaLnBrk="1" latinLnBrk="1" hangingPunct="1">
        <a:spcBef>
          <a:spcPct val="0"/>
        </a:spcBef>
        <a:buNone/>
        <a:defRPr sz="2400" kern="1200">
          <a:solidFill>
            <a:schemeClr val="tx1"/>
          </a:solidFill>
          <a:latin typeface="본고딕 Heavy" pitchFamily="34" charset="-127"/>
          <a:ea typeface="본고딕 Heavy" pitchFamily="34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본고딕 Normal" pitchFamily="34" charset="-127"/>
          <a:ea typeface="본고딕 Normal" pitchFamily="34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1800" kern="1200">
          <a:solidFill>
            <a:schemeClr val="tx1"/>
          </a:solidFill>
          <a:latin typeface="본고딕 Normal" pitchFamily="34" charset="-127"/>
          <a:ea typeface="본고딕 Normal" pitchFamily="34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본고딕 Normal" pitchFamily="34" charset="-127"/>
          <a:ea typeface="본고딕 Normal" pitchFamily="34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1400" kern="1200">
          <a:solidFill>
            <a:schemeClr val="tx1"/>
          </a:solidFill>
          <a:latin typeface="본고딕 Normal" pitchFamily="34" charset="-127"/>
          <a:ea typeface="본고딕 Normal" pitchFamily="34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1400" kern="1200">
          <a:solidFill>
            <a:schemeClr val="tx1"/>
          </a:solidFill>
          <a:latin typeface="본고딕 Normal" pitchFamily="34" charset="-127"/>
          <a:ea typeface="본고딕 Normal" pitchFamily="34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4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251520" y="0"/>
            <a:ext cx="8892480" cy="5486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251520" y="692696"/>
            <a:ext cx="8784976" cy="54334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25152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3662536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BC5365-B5D8-4F4F-85E9-8185A34EFDB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86905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xStyles>
    <p:titleStyle>
      <a:lvl1pPr algn="l" defTabSz="914400" rtl="0" eaLnBrk="1" latinLnBrk="1" hangingPunct="1">
        <a:spcBef>
          <a:spcPct val="0"/>
        </a:spcBef>
        <a:buNone/>
        <a:defRPr sz="2400" kern="1200">
          <a:solidFill>
            <a:schemeClr val="tx1"/>
          </a:solidFill>
          <a:latin typeface="본고딕 Heavy" pitchFamily="34" charset="-127"/>
          <a:ea typeface="본고딕 Heavy" pitchFamily="34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본고딕 Normal" pitchFamily="34" charset="-127"/>
          <a:ea typeface="본고딕 Normal" pitchFamily="34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1800" kern="1200">
          <a:solidFill>
            <a:schemeClr val="tx1"/>
          </a:solidFill>
          <a:latin typeface="본고딕 Normal" pitchFamily="34" charset="-127"/>
          <a:ea typeface="본고딕 Normal" pitchFamily="34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본고딕 Normal" pitchFamily="34" charset="-127"/>
          <a:ea typeface="본고딕 Normal" pitchFamily="34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1400" kern="1200">
          <a:solidFill>
            <a:schemeClr val="tx1"/>
          </a:solidFill>
          <a:latin typeface="본고딕 Normal" pitchFamily="34" charset="-127"/>
          <a:ea typeface="본고딕 Normal" pitchFamily="34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1400" kern="1200">
          <a:solidFill>
            <a:schemeClr val="tx1"/>
          </a:solidFill>
          <a:latin typeface="본고딕 Normal" pitchFamily="34" charset="-127"/>
          <a:ea typeface="본고딕 Normal" pitchFamily="34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code.visualstudio.com/download" TargetMode="Externa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www.iterm2.com/" TargetMode="Externa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hyperlink" Target="https://www.lifewire.com/how-to-open-command-prompt-2618089" TargetMode="External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linuxize.com/post/how-to-install-gcc-compiler-on-ubuntu-18-04/" TargetMode="External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mingtrace.tistory.com/446" TargetMode="External"/><Relationship Id="rId2" Type="http://schemas.openxmlformats.org/officeDocument/2006/relationships/hyperlink" Target="http://www.mingw.org/wiki/Getting_Started" TargetMode="External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3.tiff"/><Relationship Id="rId4" Type="http://schemas.openxmlformats.org/officeDocument/2006/relationships/image" Target="../media/image12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>
          <a:xfrm>
            <a:off x="611560" y="1844824"/>
            <a:ext cx="7772400" cy="1470025"/>
          </a:xfrm>
        </p:spPr>
        <p:txBody>
          <a:bodyPr/>
          <a:lstStyle/>
          <a:p>
            <a:r>
              <a:rPr lang="en-US" altLang="ko-KR" sz="2800" dirty="0">
                <a:latin typeface="PT Sans" panose="020B0503020203020204" pitchFamily="34" charset="77"/>
              </a:rPr>
              <a:t>Development Environment</a:t>
            </a:r>
            <a:endParaRPr lang="ko-KR" altLang="en-US" dirty="0">
              <a:latin typeface="PT Sans" panose="020B0503020203020204" pitchFamily="34" charset="77"/>
            </a:endParaRPr>
          </a:p>
        </p:txBody>
      </p:sp>
      <p:sp>
        <p:nvSpPr>
          <p:cNvPr id="5" name="부제목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>
                <a:latin typeface="PT Sans" panose="020B0503020203020204" pitchFamily="34" charset="77"/>
              </a:rPr>
              <a:t>Missing session lecture 1</a:t>
            </a:r>
            <a:endParaRPr lang="ko-KR" altLang="en-US" dirty="0">
              <a:latin typeface="PT Sans" panose="020B0503020203020204" pitchFamily="34" charset="77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E2710D8-C1AC-1C40-85C7-736B22FECD7A}"/>
              </a:ext>
            </a:extLst>
          </p:cNvPr>
          <p:cNvSpPr/>
          <p:nvPr/>
        </p:nvSpPr>
        <p:spPr>
          <a:xfrm>
            <a:off x="6012160" y="260648"/>
            <a:ext cx="3131840" cy="1008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7606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46762" y="116632"/>
            <a:ext cx="8892480" cy="548680"/>
          </a:xfrm>
        </p:spPr>
        <p:txBody>
          <a:bodyPr/>
          <a:lstStyle/>
          <a:p>
            <a:r>
              <a:rPr lang="en-US" altLang="ko-KR" dirty="0">
                <a:latin typeface="PT Sans" panose="020B0503020203020204" pitchFamily="34" charset="77"/>
              </a:rPr>
              <a:t>In this course</a:t>
            </a:r>
            <a:endParaRPr lang="ko-KR" altLang="en-US" dirty="0">
              <a:latin typeface="PT Sans" panose="020B0503020203020204" pitchFamily="34" charset="77"/>
            </a:endParaRPr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246762" y="809328"/>
            <a:ext cx="8784976" cy="543346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latin typeface="PT Sans" panose="020B0503020203020204" pitchFamily="34" charset="77"/>
              </a:rPr>
              <a:t>In this course, I recommend to use</a:t>
            </a:r>
          </a:p>
          <a:p>
            <a:pPr lvl="1">
              <a:lnSpc>
                <a:spcPct val="150000"/>
              </a:lnSpc>
            </a:pPr>
            <a:r>
              <a:rPr lang="en-US" sz="2000" dirty="0">
                <a:latin typeface="PT Sans" panose="020B0503020203020204" pitchFamily="34" charset="77"/>
              </a:rPr>
              <a:t>editor</a:t>
            </a:r>
          </a:p>
          <a:p>
            <a:pPr lvl="2">
              <a:lnSpc>
                <a:spcPct val="150000"/>
              </a:lnSpc>
            </a:pPr>
            <a:r>
              <a:rPr lang="en-US" sz="1800" dirty="0">
                <a:latin typeface="PT Sans" panose="020B0503020203020204" pitchFamily="34" charset="77"/>
              </a:rPr>
              <a:t>Visual Studio Code</a:t>
            </a:r>
          </a:p>
          <a:p>
            <a:pPr lvl="1">
              <a:lnSpc>
                <a:spcPct val="150000"/>
              </a:lnSpc>
            </a:pPr>
            <a:r>
              <a:rPr lang="en-US" sz="2000" dirty="0">
                <a:latin typeface="PT Sans" panose="020B0503020203020204" pitchFamily="34" charset="77"/>
              </a:rPr>
              <a:t>Compiler</a:t>
            </a:r>
          </a:p>
          <a:p>
            <a:pPr lvl="2">
              <a:lnSpc>
                <a:spcPct val="150000"/>
              </a:lnSpc>
            </a:pPr>
            <a:r>
              <a:rPr lang="en-US" sz="1800" dirty="0" err="1">
                <a:latin typeface="PT Sans" panose="020B0503020203020204" pitchFamily="34" charset="77"/>
              </a:rPr>
              <a:t>gcc</a:t>
            </a:r>
            <a:r>
              <a:rPr lang="en-US" sz="1800" dirty="0">
                <a:latin typeface="PT Sans" panose="020B0503020203020204" pitchFamily="34" charset="77"/>
              </a:rPr>
              <a:t> compiler</a:t>
            </a:r>
          </a:p>
          <a:p>
            <a:pPr lvl="1">
              <a:lnSpc>
                <a:spcPct val="150000"/>
              </a:lnSpc>
            </a:pPr>
            <a:r>
              <a:rPr lang="en-US" sz="2000" dirty="0">
                <a:latin typeface="PT Sans" panose="020B0503020203020204" pitchFamily="34" charset="77"/>
              </a:rPr>
              <a:t>Shell</a:t>
            </a:r>
          </a:p>
          <a:p>
            <a:pPr lvl="2">
              <a:lnSpc>
                <a:spcPct val="150000"/>
              </a:lnSpc>
            </a:pPr>
            <a:r>
              <a:rPr lang="en-US" sz="1800" dirty="0">
                <a:latin typeface="PT Sans" panose="020B0503020203020204" pitchFamily="34" charset="77"/>
              </a:rPr>
              <a:t>Window : command prompt &amp; </a:t>
            </a:r>
            <a:r>
              <a:rPr lang="en-US" sz="1800" dirty="0" err="1">
                <a:latin typeface="PT Sans" panose="020B0503020203020204" pitchFamily="34" charset="77"/>
              </a:rPr>
              <a:t>mingw</a:t>
            </a:r>
            <a:r>
              <a:rPr lang="en-US" sz="1800" dirty="0">
                <a:latin typeface="PT Sans" panose="020B0503020203020204" pitchFamily="34" charset="77"/>
              </a:rPr>
              <a:t> environment </a:t>
            </a:r>
          </a:p>
          <a:p>
            <a:pPr lvl="2">
              <a:lnSpc>
                <a:spcPct val="150000"/>
              </a:lnSpc>
            </a:pPr>
            <a:r>
              <a:rPr lang="en-US" sz="1800" dirty="0">
                <a:latin typeface="PT Sans" panose="020B0503020203020204" pitchFamily="34" charset="77"/>
              </a:rPr>
              <a:t>Mac OS : </a:t>
            </a:r>
            <a:r>
              <a:rPr lang="en-US" sz="1800" dirty="0" err="1">
                <a:latin typeface="PT Sans" panose="020B0503020203020204" pitchFamily="34" charset="77"/>
              </a:rPr>
              <a:t>iterm</a:t>
            </a:r>
            <a:endParaRPr lang="en-US" sz="1800" dirty="0">
              <a:latin typeface="PT Sans" panose="020B0503020203020204" pitchFamily="34" charset="77"/>
            </a:endParaRPr>
          </a:p>
          <a:p>
            <a:pPr lvl="2">
              <a:lnSpc>
                <a:spcPct val="150000"/>
              </a:lnSpc>
            </a:pPr>
            <a:r>
              <a:rPr lang="en-US" sz="1800" dirty="0">
                <a:latin typeface="PT Sans" panose="020B0503020203020204" pitchFamily="34" charset="77"/>
              </a:rPr>
              <a:t>Linux : Maybe your already an expert of customizing dev environment..</a:t>
            </a:r>
          </a:p>
          <a:p>
            <a:pPr lvl="1">
              <a:lnSpc>
                <a:spcPct val="150000"/>
              </a:lnSpc>
            </a:pPr>
            <a:endParaRPr lang="en-US" sz="2000" dirty="0">
              <a:latin typeface="PT Sans" panose="020B0503020203020204" pitchFamily="34" charset="77"/>
            </a:endParaRPr>
          </a:p>
          <a:p>
            <a:pPr lvl="1">
              <a:lnSpc>
                <a:spcPct val="150000"/>
              </a:lnSpc>
            </a:pPr>
            <a:endParaRPr lang="en-US" sz="2000" dirty="0">
              <a:latin typeface="PT Sans" panose="020B0503020203020204" pitchFamily="34" charset="77"/>
            </a:endParaRPr>
          </a:p>
          <a:p>
            <a:pPr>
              <a:lnSpc>
                <a:spcPct val="150000"/>
              </a:lnSpc>
            </a:pPr>
            <a:endParaRPr lang="en-US" sz="2400" dirty="0">
              <a:latin typeface="PT Sans" panose="020B0503020203020204" pitchFamily="34" charset="77"/>
            </a:endParaRPr>
          </a:p>
          <a:p>
            <a:pPr>
              <a:lnSpc>
                <a:spcPct val="150000"/>
              </a:lnSpc>
            </a:pPr>
            <a:endParaRPr lang="en-US" sz="2400" dirty="0">
              <a:latin typeface="PT Sans" panose="020B0503020203020204" pitchFamily="34" charset="77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sz="2400" dirty="0">
              <a:latin typeface="PT Sans" panose="020B0503020203020204" pitchFamily="34" charset="77"/>
            </a:endParaRPr>
          </a:p>
          <a:p>
            <a:pPr>
              <a:lnSpc>
                <a:spcPct val="150000"/>
              </a:lnSpc>
            </a:pPr>
            <a:endParaRPr lang="en-US" sz="2400" dirty="0">
              <a:latin typeface="PT Sans" panose="020B0503020203020204" pitchFamily="34" charset="77"/>
            </a:endParaRPr>
          </a:p>
          <a:p>
            <a:pPr marL="0" indent="0">
              <a:lnSpc>
                <a:spcPct val="150000"/>
              </a:lnSpc>
              <a:buNone/>
            </a:pPr>
            <a:endParaRPr lang="ko-KR" altLang="en-US" sz="2400" dirty="0">
              <a:latin typeface="PT Sans" panose="020B0503020203020204" pitchFamily="34" charset="77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1986D95-635B-B640-A55D-5F35C8482198}"/>
              </a:ext>
            </a:extLst>
          </p:cNvPr>
          <p:cNvSpPr/>
          <p:nvPr/>
        </p:nvSpPr>
        <p:spPr>
          <a:xfrm>
            <a:off x="7596336" y="44624"/>
            <a:ext cx="1547664" cy="5458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8107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46762" y="116632"/>
            <a:ext cx="8892480" cy="548680"/>
          </a:xfrm>
        </p:spPr>
        <p:txBody>
          <a:bodyPr/>
          <a:lstStyle/>
          <a:p>
            <a:r>
              <a:rPr lang="en-US" altLang="ko-KR" dirty="0">
                <a:latin typeface="PT Sans" panose="020B0503020203020204" pitchFamily="34" charset="77"/>
              </a:rPr>
              <a:t>Visual Studio Code</a:t>
            </a:r>
            <a:endParaRPr lang="ko-KR" altLang="en-US" dirty="0">
              <a:latin typeface="PT Sans" panose="020B0503020203020204" pitchFamily="34" charset="77"/>
            </a:endParaRPr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246762" y="809328"/>
            <a:ext cx="8784976" cy="543346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latin typeface="PT Sans" panose="020B0503020203020204" pitchFamily="34" charset="77"/>
              </a:rPr>
              <a:t>Developed by </a:t>
            </a:r>
            <a:r>
              <a:rPr lang="en-US" sz="2400" i="1" dirty="0">
                <a:latin typeface="PT Sans" panose="020B0503020203020204" pitchFamily="34" charset="77"/>
              </a:rPr>
              <a:t>Microsoft</a:t>
            </a:r>
            <a:r>
              <a:rPr lang="en-US" sz="2400" dirty="0">
                <a:latin typeface="PT Sans" panose="020B0503020203020204" pitchFamily="34" charset="77"/>
              </a:rPr>
              <a:t>, released in 2016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PT Sans" panose="020B0503020203020204" pitchFamily="34" charset="77"/>
              </a:rPr>
              <a:t>Currently, “Most famous” code editor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PT Sans" panose="020B0503020203020204" pitchFamily="34" charset="77"/>
              </a:rPr>
              <a:t>Platform-free</a:t>
            </a:r>
          </a:p>
          <a:p>
            <a:pPr lvl="1">
              <a:lnSpc>
                <a:spcPct val="150000"/>
              </a:lnSpc>
            </a:pPr>
            <a:r>
              <a:rPr lang="en-US" sz="2200" dirty="0">
                <a:latin typeface="PT Sans" panose="020B0503020203020204" pitchFamily="34" charset="77"/>
              </a:rPr>
              <a:t>supports Linux, mac OS, Windows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PT Sans" panose="020B0503020203020204" pitchFamily="34" charset="77"/>
              </a:rPr>
              <a:t>Powerful extension environments</a:t>
            </a:r>
          </a:p>
          <a:p>
            <a:pPr lvl="1">
              <a:lnSpc>
                <a:spcPct val="150000"/>
              </a:lnSpc>
            </a:pPr>
            <a:r>
              <a:rPr lang="en-US" sz="2200" dirty="0">
                <a:latin typeface="PT Sans" panose="020B0503020203020204" pitchFamily="34" charset="77"/>
              </a:rPr>
              <a:t>customize your own editor!!</a:t>
            </a:r>
          </a:p>
          <a:p>
            <a:pPr lvl="1">
              <a:lnSpc>
                <a:spcPct val="150000"/>
              </a:lnSpc>
            </a:pPr>
            <a:r>
              <a:rPr lang="en-US" sz="2200" dirty="0">
                <a:latin typeface="PT Sans" panose="020B0503020203020204" pitchFamily="34" charset="77"/>
              </a:rPr>
              <a:t>supports almost all major programming languages</a:t>
            </a:r>
          </a:p>
          <a:p>
            <a:pPr lvl="1">
              <a:lnSpc>
                <a:spcPct val="150000"/>
              </a:lnSpc>
            </a:pPr>
            <a:r>
              <a:rPr lang="en-US" sz="2200" dirty="0">
                <a:latin typeface="PT Sans" panose="020B0503020203020204" pitchFamily="34" charset="77"/>
              </a:rPr>
              <a:t>you can even develop your own extension</a:t>
            </a:r>
          </a:p>
          <a:p>
            <a:pPr>
              <a:lnSpc>
                <a:spcPct val="150000"/>
              </a:lnSpc>
            </a:pPr>
            <a:r>
              <a:rPr lang="en-US" sz="2400" i="1" dirty="0">
                <a:latin typeface="PT Sans" panose="020B0503020203020204" pitchFamily="34" charset="77"/>
              </a:rPr>
              <a:t>* Visual Studio Code is not Visual Studio!!</a:t>
            </a:r>
          </a:p>
          <a:p>
            <a:pPr>
              <a:lnSpc>
                <a:spcPct val="150000"/>
              </a:lnSpc>
            </a:pPr>
            <a:endParaRPr lang="en-US" sz="2400" dirty="0">
              <a:latin typeface="PT Sans" panose="020B0503020203020204" pitchFamily="34" charset="77"/>
            </a:endParaRPr>
          </a:p>
          <a:p>
            <a:pPr>
              <a:lnSpc>
                <a:spcPct val="150000"/>
              </a:lnSpc>
            </a:pPr>
            <a:endParaRPr lang="en-US" sz="2400" dirty="0">
              <a:latin typeface="PT Sans" panose="020B0503020203020204" pitchFamily="34" charset="77"/>
            </a:endParaRPr>
          </a:p>
          <a:p>
            <a:pPr>
              <a:lnSpc>
                <a:spcPct val="150000"/>
              </a:lnSpc>
            </a:pPr>
            <a:endParaRPr lang="en-US" sz="2400" dirty="0">
              <a:latin typeface="PT Sans" panose="020B0503020203020204" pitchFamily="34" charset="77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sz="2400" dirty="0">
              <a:latin typeface="PT Sans" panose="020B0503020203020204" pitchFamily="34" charset="77"/>
            </a:endParaRPr>
          </a:p>
          <a:p>
            <a:pPr>
              <a:lnSpc>
                <a:spcPct val="150000"/>
              </a:lnSpc>
            </a:pPr>
            <a:endParaRPr lang="en-US" sz="2400" dirty="0">
              <a:latin typeface="PT Sans" panose="020B0503020203020204" pitchFamily="34" charset="77"/>
            </a:endParaRPr>
          </a:p>
          <a:p>
            <a:pPr marL="0" indent="0">
              <a:lnSpc>
                <a:spcPct val="150000"/>
              </a:lnSpc>
              <a:buNone/>
            </a:pPr>
            <a:endParaRPr lang="ko-KR" altLang="en-US" sz="2400" dirty="0">
              <a:latin typeface="PT Sans" panose="020B0503020203020204" pitchFamily="34" charset="77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1986D95-635B-B640-A55D-5F35C8482198}"/>
              </a:ext>
            </a:extLst>
          </p:cNvPr>
          <p:cNvSpPr/>
          <p:nvPr/>
        </p:nvSpPr>
        <p:spPr>
          <a:xfrm>
            <a:off x="7596336" y="44624"/>
            <a:ext cx="1547664" cy="5458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E3794A6-1266-0146-9DEF-9C5D560239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9000" y="1700808"/>
            <a:ext cx="2360683" cy="2348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6266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46762" y="116632"/>
            <a:ext cx="8892480" cy="548680"/>
          </a:xfrm>
        </p:spPr>
        <p:txBody>
          <a:bodyPr/>
          <a:lstStyle/>
          <a:p>
            <a:r>
              <a:rPr lang="en-US" altLang="ko-KR" dirty="0">
                <a:latin typeface="PT Sans" panose="020B0503020203020204" pitchFamily="34" charset="77"/>
              </a:rPr>
              <a:t>GCC Compiler</a:t>
            </a:r>
            <a:endParaRPr lang="ko-KR" altLang="en-US" dirty="0">
              <a:latin typeface="PT Sans" panose="020B0503020203020204" pitchFamily="34" charset="77"/>
            </a:endParaRPr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246762" y="809328"/>
            <a:ext cx="8784976" cy="543346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latin typeface="PT Sans" panose="020B0503020203020204" pitchFamily="34" charset="77"/>
              </a:rPr>
              <a:t>GNU Compiler Collection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PT Sans" panose="020B0503020203020204" pitchFamily="34" charset="77"/>
              </a:rPr>
              <a:t>initially developed by </a:t>
            </a:r>
            <a:r>
              <a:rPr lang="en-US" sz="2400" i="1" dirty="0">
                <a:latin typeface="PT Sans" panose="020B0503020203020204" pitchFamily="34" charset="77"/>
              </a:rPr>
              <a:t>Richard Stallman</a:t>
            </a:r>
            <a:endParaRPr lang="en-US" sz="2400" dirty="0">
              <a:latin typeface="PT Sans" panose="020B0503020203020204" pitchFamily="34" charset="77"/>
            </a:endParaRPr>
          </a:p>
          <a:p>
            <a:pPr>
              <a:lnSpc>
                <a:spcPct val="150000"/>
              </a:lnSpc>
            </a:pPr>
            <a:r>
              <a:rPr lang="en-US" sz="2400" dirty="0">
                <a:latin typeface="PT Sans" panose="020B0503020203020204" pitchFamily="34" charset="77"/>
              </a:rPr>
              <a:t>open source, free, multi-platform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PT Sans" panose="020B0503020203020204" pitchFamily="34" charset="77"/>
              </a:rPr>
              <a:t>supports</a:t>
            </a:r>
          </a:p>
          <a:p>
            <a:pPr lvl="1">
              <a:lnSpc>
                <a:spcPct val="150000"/>
              </a:lnSpc>
            </a:pPr>
            <a:r>
              <a:rPr lang="en-US" sz="2200" dirty="0">
                <a:latin typeface="PT Sans" panose="020B0503020203020204" pitchFamily="34" charset="77"/>
              </a:rPr>
              <a:t>c, </a:t>
            </a:r>
            <a:r>
              <a:rPr lang="en-US" sz="2200" dirty="0" err="1">
                <a:latin typeface="PT Sans" panose="020B0503020203020204" pitchFamily="34" charset="77"/>
              </a:rPr>
              <a:t>cpp</a:t>
            </a:r>
            <a:r>
              <a:rPr lang="en-US" sz="2200" dirty="0">
                <a:latin typeface="PT Sans" panose="020B0503020203020204" pitchFamily="34" charset="77"/>
              </a:rPr>
              <a:t>, objective-c, objective-</a:t>
            </a:r>
            <a:r>
              <a:rPr lang="en-US" sz="2200" dirty="0" err="1">
                <a:latin typeface="PT Sans" panose="020B0503020203020204" pitchFamily="34" charset="77"/>
              </a:rPr>
              <a:t>cpp</a:t>
            </a:r>
            <a:endParaRPr lang="en-US" sz="2200" dirty="0">
              <a:latin typeface="PT Sans" panose="020B0503020203020204" pitchFamily="34" charset="77"/>
            </a:endParaRPr>
          </a:p>
          <a:p>
            <a:pPr lvl="1">
              <a:lnSpc>
                <a:spcPct val="150000"/>
              </a:lnSpc>
            </a:pPr>
            <a:r>
              <a:rPr lang="en-US" sz="2200" dirty="0">
                <a:latin typeface="PT Sans" panose="020B0503020203020204" pitchFamily="34" charset="77"/>
              </a:rPr>
              <a:t>Fortran, Java, Go, Pascal</a:t>
            </a:r>
          </a:p>
          <a:p>
            <a:pPr lvl="1">
              <a:lnSpc>
                <a:spcPct val="150000"/>
              </a:lnSpc>
            </a:pPr>
            <a:r>
              <a:rPr lang="en-US" sz="2200" dirty="0">
                <a:latin typeface="PT Sans" panose="020B0503020203020204" pitchFamily="34" charset="77"/>
              </a:rPr>
              <a:t>and else…</a:t>
            </a:r>
          </a:p>
          <a:p>
            <a:pPr>
              <a:lnSpc>
                <a:spcPct val="150000"/>
              </a:lnSpc>
            </a:pPr>
            <a:endParaRPr lang="en-US" sz="2400" dirty="0">
              <a:latin typeface="PT Sans" panose="020B0503020203020204" pitchFamily="34" charset="77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sz="2400" dirty="0">
              <a:latin typeface="PT Sans" panose="020B0503020203020204" pitchFamily="34" charset="77"/>
            </a:endParaRPr>
          </a:p>
          <a:p>
            <a:pPr>
              <a:lnSpc>
                <a:spcPct val="150000"/>
              </a:lnSpc>
            </a:pPr>
            <a:endParaRPr lang="en-US" sz="2400" dirty="0">
              <a:latin typeface="PT Sans" panose="020B0503020203020204" pitchFamily="34" charset="77"/>
            </a:endParaRPr>
          </a:p>
          <a:p>
            <a:pPr marL="0" indent="0">
              <a:lnSpc>
                <a:spcPct val="150000"/>
              </a:lnSpc>
              <a:buNone/>
            </a:pPr>
            <a:endParaRPr lang="ko-KR" altLang="en-US" sz="2400" dirty="0">
              <a:latin typeface="PT Sans" panose="020B0503020203020204" pitchFamily="34" charset="77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1986D95-635B-B640-A55D-5F35C8482198}"/>
              </a:ext>
            </a:extLst>
          </p:cNvPr>
          <p:cNvSpPr/>
          <p:nvPr/>
        </p:nvSpPr>
        <p:spPr>
          <a:xfrm>
            <a:off x="7596336" y="44624"/>
            <a:ext cx="1547664" cy="5458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2C36E3A-8D3A-DC4C-930F-93BF3A7CDD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0152" y="980728"/>
            <a:ext cx="2794000" cy="328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4172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46762" y="116632"/>
            <a:ext cx="8892480" cy="548680"/>
          </a:xfrm>
        </p:spPr>
        <p:txBody>
          <a:bodyPr/>
          <a:lstStyle/>
          <a:p>
            <a:r>
              <a:rPr lang="en-US" altLang="ko-KR" dirty="0">
                <a:latin typeface="PT Sans" panose="020B0503020203020204" pitchFamily="34" charset="77"/>
              </a:rPr>
              <a:t>Shell / OS</a:t>
            </a:r>
            <a:endParaRPr lang="ko-KR" altLang="en-US" dirty="0">
              <a:latin typeface="PT Sans" panose="020B0503020203020204" pitchFamily="34" charset="77"/>
            </a:endParaRPr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246762" y="809328"/>
            <a:ext cx="8784976" cy="543346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latin typeface="PT Sans" panose="020B0503020203020204" pitchFamily="34" charset="77"/>
              </a:rPr>
              <a:t>Shell</a:t>
            </a:r>
          </a:p>
          <a:p>
            <a:pPr lvl="1">
              <a:lnSpc>
                <a:spcPct val="150000"/>
              </a:lnSpc>
            </a:pPr>
            <a:r>
              <a:rPr lang="en-US" sz="2200" dirty="0">
                <a:latin typeface="PT Sans" panose="020B0503020203020204" pitchFamily="34" charset="77"/>
              </a:rPr>
              <a:t>What is shell?</a:t>
            </a:r>
          </a:p>
          <a:p>
            <a:pPr lvl="1">
              <a:lnSpc>
                <a:spcPct val="150000"/>
              </a:lnSpc>
            </a:pPr>
            <a:r>
              <a:rPr lang="en-US" sz="2200" dirty="0">
                <a:latin typeface="PT Sans" panose="020B0503020203020204" pitchFamily="34" charset="77"/>
              </a:rPr>
              <a:t>User interface for access to an </a:t>
            </a:r>
            <a:r>
              <a:rPr lang="en-US" sz="2200" b="1" dirty="0">
                <a:latin typeface="PT Sans" panose="020B0503020203020204" pitchFamily="34" charset="77"/>
              </a:rPr>
              <a:t>OS</a:t>
            </a:r>
            <a:r>
              <a:rPr lang="en-US" sz="2200" dirty="0">
                <a:latin typeface="PT Sans" panose="020B0503020203020204" pitchFamily="34" charset="77"/>
              </a:rPr>
              <a:t>’s services </a:t>
            </a:r>
            <a:r>
              <a:rPr lang="en-US" sz="2200" i="1" dirty="0">
                <a:latin typeface="PT Sans" panose="020B0503020203020204" pitchFamily="34" charset="77"/>
              </a:rPr>
              <a:t>(Wikipedia)</a:t>
            </a:r>
          </a:p>
          <a:p>
            <a:pPr lvl="1">
              <a:lnSpc>
                <a:spcPct val="150000"/>
              </a:lnSpc>
            </a:pPr>
            <a:r>
              <a:rPr lang="en-US" sz="2200" dirty="0">
                <a:latin typeface="PT Sans" panose="020B0503020203020204" pitchFamily="34" charset="77"/>
              </a:rPr>
              <a:t>Actually, part of OS </a:t>
            </a:r>
          </a:p>
          <a:p>
            <a:pPr lvl="1">
              <a:lnSpc>
                <a:spcPct val="150000"/>
              </a:lnSpc>
            </a:pPr>
            <a:r>
              <a:rPr lang="en-US" sz="2200" dirty="0">
                <a:latin typeface="PT Sans" panose="020B0503020203020204" pitchFamily="34" charset="77"/>
              </a:rPr>
              <a:t>So, to understand shell, you must know the basic of OS!!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PT Sans" panose="020B0503020203020204" pitchFamily="34" charset="77"/>
              </a:rPr>
              <a:t>OS (Operating System)</a:t>
            </a:r>
          </a:p>
          <a:p>
            <a:pPr lvl="1">
              <a:lnSpc>
                <a:spcPct val="150000"/>
              </a:lnSpc>
            </a:pPr>
            <a:r>
              <a:rPr lang="en-US" sz="2200" dirty="0">
                <a:latin typeface="PT Sans" panose="020B0503020203020204" pitchFamily="34" charset="77"/>
              </a:rPr>
              <a:t>Manages computer hardware resources (CPU, memory, HDD…)</a:t>
            </a:r>
          </a:p>
          <a:p>
            <a:pPr lvl="1">
              <a:lnSpc>
                <a:spcPct val="150000"/>
              </a:lnSpc>
            </a:pPr>
            <a:r>
              <a:rPr lang="en-US" sz="2200" dirty="0">
                <a:latin typeface="PT Sans" panose="020B0503020203020204" pitchFamily="34" charset="77"/>
              </a:rPr>
              <a:t>Manages processes / programs</a:t>
            </a:r>
          </a:p>
          <a:p>
            <a:pPr lvl="1">
              <a:lnSpc>
                <a:spcPct val="150000"/>
              </a:lnSpc>
            </a:pPr>
            <a:r>
              <a:rPr lang="en-US" sz="2200" dirty="0">
                <a:latin typeface="PT Sans" panose="020B0503020203020204" pitchFamily="34" charset="77"/>
              </a:rPr>
              <a:t>Provides file system (including directory, file, link</a:t>
            </a:r>
            <a:r>
              <a:rPr lang="en-US" altLang="ko-KR" sz="1400" dirty="0">
                <a:latin typeface="PT Sans" panose="020B0503020203020204" pitchFamily="34" charset="77"/>
              </a:rPr>
              <a:t>(shortcut)</a:t>
            </a:r>
            <a:r>
              <a:rPr lang="en-US" sz="2200" dirty="0">
                <a:latin typeface="PT Sans" panose="020B0503020203020204" pitchFamily="34" charset="77"/>
              </a:rPr>
              <a:t>)</a:t>
            </a:r>
            <a:endParaRPr lang="en-US" sz="2400" dirty="0">
              <a:latin typeface="PT Sans" panose="020B0503020203020204" pitchFamily="34" charset="77"/>
            </a:endParaRPr>
          </a:p>
          <a:p>
            <a:pPr>
              <a:lnSpc>
                <a:spcPct val="150000"/>
              </a:lnSpc>
            </a:pPr>
            <a:endParaRPr lang="en-US" sz="2400" dirty="0">
              <a:latin typeface="PT Sans" panose="020B0503020203020204" pitchFamily="34" charset="77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sz="2400" dirty="0">
              <a:latin typeface="PT Sans" panose="020B0503020203020204" pitchFamily="34" charset="77"/>
            </a:endParaRPr>
          </a:p>
          <a:p>
            <a:pPr>
              <a:lnSpc>
                <a:spcPct val="150000"/>
              </a:lnSpc>
            </a:pPr>
            <a:endParaRPr lang="en-US" sz="2400" dirty="0">
              <a:latin typeface="PT Sans" panose="020B0503020203020204" pitchFamily="34" charset="77"/>
            </a:endParaRPr>
          </a:p>
          <a:p>
            <a:pPr marL="0" indent="0">
              <a:lnSpc>
                <a:spcPct val="150000"/>
              </a:lnSpc>
              <a:buNone/>
            </a:pPr>
            <a:endParaRPr lang="ko-KR" altLang="en-US" sz="2400" dirty="0">
              <a:latin typeface="PT Sans" panose="020B0503020203020204" pitchFamily="34" charset="77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1986D95-635B-B640-A55D-5F35C8482198}"/>
              </a:ext>
            </a:extLst>
          </p:cNvPr>
          <p:cNvSpPr/>
          <p:nvPr/>
        </p:nvSpPr>
        <p:spPr>
          <a:xfrm>
            <a:off x="7596336" y="44624"/>
            <a:ext cx="1547664" cy="5458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5030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B6EB137-09E3-644D-AB5A-4DDBCA6805F1}"/>
              </a:ext>
            </a:extLst>
          </p:cNvPr>
          <p:cNvSpPr/>
          <p:nvPr/>
        </p:nvSpPr>
        <p:spPr>
          <a:xfrm>
            <a:off x="1611713" y="2132856"/>
            <a:ext cx="6416671" cy="412375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94E14F4-44BA-1E48-8923-C62C282D175B}"/>
              </a:ext>
            </a:extLst>
          </p:cNvPr>
          <p:cNvSpPr/>
          <p:nvPr/>
        </p:nvSpPr>
        <p:spPr>
          <a:xfrm>
            <a:off x="2146109" y="2348880"/>
            <a:ext cx="5370260" cy="374441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Shell</a:t>
            </a:r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(Literally “shells” OS kernel)</a:t>
            </a:r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46762" y="116632"/>
            <a:ext cx="8892480" cy="548680"/>
          </a:xfrm>
        </p:spPr>
        <p:txBody>
          <a:bodyPr/>
          <a:lstStyle/>
          <a:p>
            <a:r>
              <a:rPr lang="en-US" altLang="ko-KR" dirty="0">
                <a:latin typeface="PT Sans" panose="020B0503020203020204" pitchFamily="34" charset="77"/>
              </a:rPr>
              <a:t>Shell / OS </a:t>
            </a:r>
            <a:endParaRPr lang="ko-KR" altLang="en-US" dirty="0">
              <a:latin typeface="PT Sans" panose="020B0503020203020204" pitchFamily="34" charset="77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1986D95-635B-B640-A55D-5F35C8482198}"/>
              </a:ext>
            </a:extLst>
          </p:cNvPr>
          <p:cNvSpPr/>
          <p:nvPr/>
        </p:nvSpPr>
        <p:spPr>
          <a:xfrm>
            <a:off x="7596336" y="44624"/>
            <a:ext cx="1547664" cy="5458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33F06D7-28CE-0B4E-9984-7F401AF9BE33}"/>
              </a:ext>
            </a:extLst>
          </p:cNvPr>
          <p:cNvSpPr/>
          <p:nvPr/>
        </p:nvSpPr>
        <p:spPr>
          <a:xfrm>
            <a:off x="2775032" y="2790577"/>
            <a:ext cx="4104456" cy="280831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F429D63-0581-A14E-8B78-318C663778B8}"/>
              </a:ext>
            </a:extLst>
          </p:cNvPr>
          <p:cNvSpPr/>
          <p:nvPr/>
        </p:nvSpPr>
        <p:spPr>
          <a:xfrm>
            <a:off x="2996818" y="2997514"/>
            <a:ext cx="3668841" cy="239443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OS Kernel</a:t>
            </a:r>
          </a:p>
          <a:p>
            <a:pPr algn="ctr"/>
            <a:r>
              <a:rPr lang="en-US" dirty="0"/>
              <a:t>(supports the</a:t>
            </a:r>
          </a:p>
          <a:p>
            <a:pPr algn="ctr"/>
            <a:r>
              <a:rPr lang="en-US" dirty="0"/>
              <a:t>functionalities of OS)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5B8E4C-1373-ED41-8EAD-453C6B61387D}"/>
              </a:ext>
            </a:extLst>
          </p:cNvPr>
          <p:cNvSpPr txBox="1"/>
          <p:nvPr/>
        </p:nvSpPr>
        <p:spPr>
          <a:xfrm>
            <a:off x="166795" y="5391952"/>
            <a:ext cx="487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1C52A4A-BE21-F44A-9FBD-A0D36E749619}"/>
              </a:ext>
            </a:extLst>
          </p:cNvPr>
          <p:cNvCxnSpPr>
            <a:cxnSpLocks/>
            <a:stCxn id="11" idx="3"/>
          </p:cNvCxnSpPr>
          <p:nvPr/>
        </p:nvCxnSpPr>
        <p:spPr>
          <a:xfrm flipV="1">
            <a:off x="654429" y="5085184"/>
            <a:ext cx="1277851" cy="49143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985A966F-06A0-CE4B-BBCA-C68B1A663043}"/>
              </a:ext>
            </a:extLst>
          </p:cNvPr>
          <p:cNvSpPr/>
          <p:nvPr/>
        </p:nvSpPr>
        <p:spPr>
          <a:xfrm>
            <a:off x="1945080" y="1097376"/>
            <a:ext cx="5859321" cy="82854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USER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CB0F6BB-6030-A140-ADCC-F832947706D9}"/>
              </a:ext>
            </a:extLst>
          </p:cNvPr>
          <p:cNvCxnSpPr>
            <a:cxnSpLocks/>
          </p:cNvCxnSpPr>
          <p:nvPr/>
        </p:nvCxnSpPr>
        <p:spPr>
          <a:xfrm>
            <a:off x="4996089" y="1757364"/>
            <a:ext cx="0" cy="53880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82E9A38-B6E8-7E4B-A61D-C7F140B22B8C}"/>
              </a:ext>
            </a:extLst>
          </p:cNvPr>
          <p:cNvCxnSpPr>
            <a:cxnSpLocks/>
          </p:cNvCxnSpPr>
          <p:nvPr/>
        </p:nvCxnSpPr>
        <p:spPr>
          <a:xfrm flipV="1">
            <a:off x="4780065" y="1757364"/>
            <a:ext cx="0" cy="53880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50167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46762" y="116632"/>
            <a:ext cx="8892480" cy="548680"/>
          </a:xfrm>
        </p:spPr>
        <p:txBody>
          <a:bodyPr/>
          <a:lstStyle/>
          <a:p>
            <a:r>
              <a:rPr lang="en-US" altLang="ko-KR" dirty="0">
                <a:latin typeface="PT Sans" panose="020B0503020203020204" pitchFamily="34" charset="77"/>
              </a:rPr>
              <a:t>Shell</a:t>
            </a:r>
            <a:endParaRPr lang="ko-KR" altLang="en-US" dirty="0">
              <a:latin typeface="PT Sans" panose="020B0503020203020204" pitchFamily="34" charset="77"/>
            </a:endParaRPr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246762" y="809328"/>
            <a:ext cx="8784976" cy="543346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latin typeface="PT Sans" panose="020B0503020203020204" pitchFamily="34" charset="77"/>
              </a:rPr>
              <a:t>You’re already using shell!!</a:t>
            </a:r>
          </a:p>
          <a:p>
            <a:pPr lvl="1">
              <a:lnSpc>
                <a:spcPct val="150000"/>
              </a:lnSpc>
            </a:pPr>
            <a:r>
              <a:rPr lang="en-US" sz="2200" dirty="0">
                <a:latin typeface="PT Sans" panose="020B0503020203020204" pitchFamily="34" charset="77"/>
              </a:rPr>
              <a:t>Windows shell</a:t>
            </a:r>
          </a:p>
          <a:p>
            <a:pPr lvl="2">
              <a:lnSpc>
                <a:spcPct val="150000"/>
              </a:lnSpc>
            </a:pPr>
            <a:r>
              <a:rPr lang="en-US" sz="2200" dirty="0">
                <a:latin typeface="PT Sans" panose="020B0503020203020204" pitchFamily="34" charset="77"/>
              </a:rPr>
              <a:t>Desktop, Start menu, Taskbar, Explorer…</a:t>
            </a:r>
          </a:p>
          <a:p>
            <a:pPr>
              <a:lnSpc>
                <a:spcPct val="150000"/>
              </a:lnSpc>
            </a:pPr>
            <a:endParaRPr lang="en-US" sz="2400" dirty="0">
              <a:latin typeface="PT Sans" panose="020B0503020203020204" pitchFamily="34" charset="77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sz="2400" dirty="0">
              <a:latin typeface="PT Sans" panose="020B0503020203020204" pitchFamily="34" charset="77"/>
            </a:endParaRPr>
          </a:p>
          <a:p>
            <a:pPr>
              <a:lnSpc>
                <a:spcPct val="150000"/>
              </a:lnSpc>
            </a:pPr>
            <a:endParaRPr lang="en-US" sz="2400" dirty="0">
              <a:latin typeface="PT Sans" panose="020B0503020203020204" pitchFamily="34" charset="77"/>
            </a:endParaRPr>
          </a:p>
          <a:p>
            <a:pPr marL="0" indent="0">
              <a:lnSpc>
                <a:spcPct val="150000"/>
              </a:lnSpc>
              <a:buNone/>
            </a:pPr>
            <a:endParaRPr lang="ko-KR" altLang="en-US" sz="2400" dirty="0">
              <a:latin typeface="PT Sans" panose="020B0503020203020204" pitchFamily="34" charset="77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1986D95-635B-B640-A55D-5F35C8482198}"/>
              </a:ext>
            </a:extLst>
          </p:cNvPr>
          <p:cNvSpPr/>
          <p:nvPr/>
        </p:nvSpPr>
        <p:spPr>
          <a:xfrm>
            <a:off x="7596336" y="44624"/>
            <a:ext cx="1547664" cy="5458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EB47F17-09D2-3B4E-B8FB-F052B06D9E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2786229"/>
            <a:ext cx="6096000" cy="34290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4FA5067-8F8C-5443-AFED-19C55A977AFC}"/>
              </a:ext>
            </a:extLst>
          </p:cNvPr>
          <p:cNvCxnSpPr>
            <a:cxnSpLocks/>
          </p:cNvCxnSpPr>
          <p:nvPr/>
        </p:nvCxnSpPr>
        <p:spPr>
          <a:xfrm>
            <a:off x="1907704" y="2564904"/>
            <a:ext cx="360040" cy="93610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BD6D503-D5A1-FB4F-ADDF-6F2D7EA35F81}"/>
              </a:ext>
            </a:extLst>
          </p:cNvPr>
          <p:cNvCxnSpPr>
            <a:cxnSpLocks/>
          </p:cNvCxnSpPr>
          <p:nvPr/>
        </p:nvCxnSpPr>
        <p:spPr>
          <a:xfrm flipH="1">
            <a:off x="2060104" y="2564904"/>
            <a:ext cx="999728" cy="216024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0619E66-536E-F644-90F7-58B4151CFDE5}"/>
              </a:ext>
            </a:extLst>
          </p:cNvPr>
          <p:cNvCxnSpPr>
            <a:cxnSpLocks/>
          </p:cNvCxnSpPr>
          <p:nvPr/>
        </p:nvCxnSpPr>
        <p:spPr>
          <a:xfrm flipH="1">
            <a:off x="3563888" y="2492896"/>
            <a:ext cx="720080" cy="365032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4CB379C-AC08-474F-BE55-892CD5372967}"/>
              </a:ext>
            </a:extLst>
          </p:cNvPr>
          <p:cNvCxnSpPr>
            <a:cxnSpLocks/>
          </p:cNvCxnSpPr>
          <p:nvPr/>
        </p:nvCxnSpPr>
        <p:spPr>
          <a:xfrm flipH="1">
            <a:off x="2060104" y="2564904"/>
            <a:ext cx="3303984" cy="357831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55148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46762" y="116632"/>
            <a:ext cx="8892480" cy="548680"/>
          </a:xfrm>
        </p:spPr>
        <p:txBody>
          <a:bodyPr/>
          <a:lstStyle/>
          <a:p>
            <a:r>
              <a:rPr lang="en-US" altLang="ko-KR" dirty="0">
                <a:latin typeface="PT Sans" panose="020B0503020203020204" pitchFamily="34" charset="77"/>
              </a:rPr>
              <a:t>Shell</a:t>
            </a:r>
            <a:endParaRPr lang="ko-KR" altLang="en-US" dirty="0">
              <a:latin typeface="PT Sans" panose="020B0503020203020204" pitchFamily="34" charset="77"/>
            </a:endParaRPr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246762" y="809328"/>
            <a:ext cx="8784976" cy="543346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latin typeface="PT Sans" panose="020B0503020203020204" pitchFamily="34" charset="77"/>
              </a:rPr>
              <a:t>In this course, we’ll use CLI shell!!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PT Sans" panose="020B0503020203020204" pitchFamily="34" charset="77"/>
              </a:rPr>
              <a:t>Maybe familiar to CS students</a:t>
            </a:r>
          </a:p>
          <a:p>
            <a:pPr>
              <a:lnSpc>
                <a:spcPct val="150000"/>
              </a:lnSpc>
            </a:pPr>
            <a:endParaRPr lang="en-US" sz="2400" dirty="0">
              <a:latin typeface="PT Sans" panose="020B0503020203020204" pitchFamily="34" charset="77"/>
            </a:endParaRPr>
          </a:p>
          <a:p>
            <a:pPr>
              <a:lnSpc>
                <a:spcPct val="150000"/>
              </a:lnSpc>
            </a:pPr>
            <a:endParaRPr lang="en-US" sz="2400" dirty="0">
              <a:latin typeface="PT Sans" panose="020B0503020203020204" pitchFamily="34" charset="77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sz="2400" dirty="0">
              <a:latin typeface="PT Sans" panose="020B0503020203020204" pitchFamily="34" charset="77"/>
            </a:endParaRPr>
          </a:p>
          <a:p>
            <a:pPr>
              <a:lnSpc>
                <a:spcPct val="150000"/>
              </a:lnSpc>
            </a:pPr>
            <a:endParaRPr lang="en-US" sz="2400" dirty="0">
              <a:latin typeface="PT Sans" panose="020B0503020203020204" pitchFamily="34" charset="77"/>
            </a:endParaRPr>
          </a:p>
          <a:p>
            <a:pPr marL="0" indent="0">
              <a:lnSpc>
                <a:spcPct val="150000"/>
              </a:lnSpc>
              <a:buNone/>
            </a:pPr>
            <a:endParaRPr lang="ko-KR" altLang="en-US" sz="2400" dirty="0">
              <a:latin typeface="PT Sans" panose="020B0503020203020204" pitchFamily="34" charset="77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1986D95-635B-B640-A55D-5F35C8482198}"/>
              </a:ext>
            </a:extLst>
          </p:cNvPr>
          <p:cNvSpPr/>
          <p:nvPr/>
        </p:nvSpPr>
        <p:spPr>
          <a:xfrm>
            <a:off x="7596336" y="44624"/>
            <a:ext cx="1547664" cy="5458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686BD56-8CD6-BC49-B549-241BA9FF91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2170607"/>
            <a:ext cx="5760640" cy="432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2067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46762" y="116632"/>
            <a:ext cx="8892480" cy="548680"/>
          </a:xfrm>
        </p:spPr>
        <p:txBody>
          <a:bodyPr/>
          <a:lstStyle/>
          <a:p>
            <a:r>
              <a:rPr lang="en-US" altLang="ko-KR" dirty="0">
                <a:latin typeface="PT Sans" panose="020B0503020203020204" pitchFamily="34" charset="77"/>
              </a:rPr>
              <a:t>CLI Shell</a:t>
            </a:r>
            <a:endParaRPr lang="ko-KR" altLang="en-US" dirty="0">
              <a:latin typeface="PT Sans" panose="020B0503020203020204" pitchFamily="34" charset="77"/>
            </a:endParaRPr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246762" y="809328"/>
            <a:ext cx="8784976" cy="543346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latin typeface="PT Sans" panose="020B0503020203020204" pitchFamily="34" charset="77"/>
              </a:rPr>
              <a:t>Convenient, light, and fast</a:t>
            </a:r>
          </a:p>
          <a:p>
            <a:pPr lvl="1">
              <a:lnSpc>
                <a:spcPct val="150000"/>
              </a:lnSpc>
            </a:pPr>
            <a:r>
              <a:rPr lang="en-US" sz="2200" dirty="0">
                <a:latin typeface="PT Sans" panose="020B0503020203020204" pitchFamily="34" charset="77"/>
              </a:rPr>
              <a:t>If you become familiar…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PT Sans" panose="020B0503020203020204" pitchFamily="34" charset="77"/>
              </a:rPr>
              <a:t>Can manage entire OS / Dev environment</a:t>
            </a:r>
          </a:p>
          <a:p>
            <a:pPr lvl="1">
              <a:lnSpc>
                <a:spcPct val="150000"/>
              </a:lnSpc>
            </a:pPr>
            <a:r>
              <a:rPr lang="en-US" sz="2200" dirty="0">
                <a:latin typeface="PT Sans" panose="020B0503020203020204" pitchFamily="34" charset="77"/>
              </a:rPr>
              <a:t>with only few commands</a:t>
            </a:r>
          </a:p>
          <a:p>
            <a:pPr lvl="1">
              <a:lnSpc>
                <a:spcPct val="150000"/>
              </a:lnSpc>
            </a:pPr>
            <a:r>
              <a:rPr lang="en-US" sz="2200" dirty="0">
                <a:latin typeface="PT Sans" panose="020B0503020203020204" pitchFamily="34" charset="77"/>
              </a:rPr>
              <a:t>for beginners: </a:t>
            </a:r>
            <a:r>
              <a:rPr lang="en-US" sz="2200" dirty="0">
                <a:latin typeface="Courier" pitchFamily="2" charset="0"/>
              </a:rPr>
              <a:t>ls</a:t>
            </a:r>
            <a:r>
              <a:rPr lang="en-US" sz="2200" dirty="0">
                <a:latin typeface="PT Sans" panose="020B0503020203020204" pitchFamily="34" charset="77"/>
              </a:rPr>
              <a:t>, </a:t>
            </a:r>
            <a:r>
              <a:rPr lang="en-US" sz="2200" dirty="0">
                <a:latin typeface="Courier" pitchFamily="2" charset="0"/>
              </a:rPr>
              <a:t>cd</a:t>
            </a:r>
            <a:r>
              <a:rPr lang="en-US" sz="2200" dirty="0">
                <a:latin typeface="PT Sans" panose="020B0503020203020204" pitchFamily="34" charset="77"/>
              </a:rPr>
              <a:t>, and </a:t>
            </a:r>
            <a:r>
              <a:rPr lang="en-US" sz="2200" dirty="0">
                <a:latin typeface="Courier" pitchFamily="2" charset="0"/>
              </a:rPr>
              <a:t>cat</a:t>
            </a:r>
            <a:r>
              <a:rPr lang="en-US" sz="2200" dirty="0">
                <a:latin typeface="PT Sans" panose="020B0503020203020204" pitchFamily="34" charset="77"/>
              </a:rPr>
              <a:t> commands are sufficient!!</a:t>
            </a:r>
          </a:p>
          <a:p>
            <a:pPr lvl="1">
              <a:lnSpc>
                <a:spcPct val="150000"/>
              </a:lnSpc>
            </a:pPr>
            <a:r>
              <a:rPr lang="en-US" sz="2200" dirty="0">
                <a:latin typeface="PT Sans" panose="020B0503020203020204" pitchFamily="34" charset="77"/>
              </a:rPr>
              <a:t>we’ll see them soon</a:t>
            </a:r>
            <a:endParaRPr lang="en-US" sz="2000" dirty="0">
              <a:latin typeface="PT Sans" panose="020B0503020203020204" pitchFamily="34" charset="77"/>
            </a:endParaRPr>
          </a:p>
          <a:p>
            <a:pPr>
              <a:lnSpc>
                <a:spcPct val="150000"/>
              </a:lnSpc>
            </a:pPr>
            <a:endParaRPr lang="en-US" sz="2400" dirty="0">
              <a:latin typeface="PT Sans" panose="020B0503020203020204" pitchFamily="34" charset="77"/>
            </a:endParaRPr>
          </a:p>
          <a:p>
            <a:pPr>
              <a:lnSpc>
                <a:spcPct val="150000"/>
              </a:lnSpc>
            </a:pPr>
            <a:endParaRPr lang="en-US" sz="2400" dirty="0">
              <a:latin typeface="PT Sans" panose="020B0503020203020204" pitchFamily="34" charset="77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sz="2400" dirty="0">
              <a:latin typeface="PT Sans" panose="020B0503020203020204" pitchFamily="34" charset="77"/>
            </a:endParaRPr>
          </a:p>
          <a:p>
            <a:pPr>
              <a:lnSpc>
                <a:spcPct val="150000"/>
              </a:lnSpc>
            </a:pPr>
            <a:endParaRPr lang="en-US" sz="2400" dirty="0">
              <a:latin typeface="PT Sans" panose="020B0503020203020204" pitchFamily="34" charset="77"/>
            </a:endParaRPr>
          </a:p>
          <a:p>
            <a:pPr marL="0" indent="0">
              <a:lnSpc>
                <a:spcPct val="150000"/>
              </a:lnSpc>
              <a:buNone/>
            </a:pPr>
            <a:endParaRPr lang="ko-KR" altLang="en-US" sz="2400" dirty="0">
              <a:latin typeface="PT Sans" panose="020B0503020203020204" pitchFamily="34" charset="77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1986D95-635B-B640-A55D-5F35C8482198}"/>
              </a:ext>
            </a:extLst>
          </p:cNvPr>
          <p:cNvSpPr/>
          <p:nvPr/>
        </p:nvSpPr>
        <p:spPr>
          <a:xfrm>
            <a:off x="7596336" y="44624"/>
            <a:ext cx="1547664" cy="5458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1343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1986D95-635B-B640-A55D-5F35C8482198}"/>
              </a:ext>
            </a:extLst>
          </p:cNvPr>
          <p:cNvSpPr/>
          <p:nvPr/>
        </p:nvSpPr>
        <p:spPr>
          <a:xfrm>
            <a:off x="7596336" y="44624"/>
            <a:ext cx="1547664" cy="5458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6ABFEC-43CD-3D40-9E51-023F30D6CD45}"/>
              </a:ext>
            </a:extLst>
          </p:cNvPr>
          <p:cNvSpPr txBox="1"/>
          <p:nvPr/>
        </p:nvSpPr>
        <p:spPr>
          <a:xfrm>
            <a:off x="2195736" y="3140968"/>
            <a:ext cx="46011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PT Sans" panose="020B0503020203020204" pitchFamily="34" charset="77"/>
              </a:rPr>
              <a:t>Let’s start the setting!!</a:t>
            </a:r>
          </a:p>
        </p:txBody>
      </p:sp>
    </p:spTree>
    <p:extLst>
      <p:ext uri="{BB962C8B-B14F-4D97-AF65-F5344CB8AC3E}">
        <p14:creationId xmlns:p14="http://schemas.microsoft.com/office/powerpoint/2010/main" val="22527229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46762" y="116632"/>
            <a:ext cx="8892480" cy="548680"/>
          </a:xfrm>
        </p:spPr>
        <p:txBody>
          <a:bodyPr/>
          <a:lstStyle/>
          <a:p>
            <a:r>
              <a:rPr lang="en-US" altLang="ko-KR" dirty="0">
                <a:latin typeface="PT Sans" panose="020B0503020203020204" pitchFamily="34" charset="77"/>
              </a:rPr>
              <a:t>Visual Studio code</a:t>
            </a:r>
            <a:endParaRPr lang="ko-KR" altLang="en-US" dirty="0">
              <a:latin typeface="PT Sans" panose="020B0503020203020204" pitchFamily="34" charset="77"/>
            </a:endParaRPr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246762" y="809328"/>
            <a:ext cx="8784976" cy="543346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latin typeface="PT Sans" panose="020B0503020203020204" pitchFamily="34" charset="77"/>
              </a:rPr>
              <a:t>Reference official download page (Very easy)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hlinkClick r:id="rId2"/>
              </a:rPr>
              <a:t>https://code.visualstudio.com/download</a:t>
            </a:r>
            <a:endParaRPr lang="en-US" sz="2400" dirty="0"/>
          </a:p>
          <a:p>
            <a:pPr>
              <a:lnSpc>
                <a:spcPct val="150000"/>
              </a:lnSpc>
            </a:pPr>
            <a:endParaRPr lang="en-US" sz="2400" dirty="0">
              <a:latin typeface="PT Sans" panose="020B0503020203020204" pitchFamily="34" charset="77"/>
            </a:endParaRPr>
          </a:p>
          <a:p>
            <a:pPr>
              <a:lnSpc>
                <a:spcPct val="150000"/>
              </a:lnSpc>
            </a:pPr>
            <a:endParaRPr lang="en-US" sz="2400" dirty="0">
              <a:latin typeface="PT Sans" panose="020B0503020203020204" pitchFamily="34" charset="77"/>
            </a:endParaRPr>
          </a:p>
          <a:p>
            <a:pPr>
              <a:lnSpc>
                <a:spcPct val="150000"/>
              </a:lnSpc>
            </a:pPr>
            <a:endParaRPr lang="en-US" sz="2400" dirty="0">
              <a:latin typeface="PT Sans" panose="020B0503020203020204" pitchFamily="34" charset="77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sz="2400" dirty="0">
              <a:latin typeface="PT Sans" panose="020B0503020203020204" pitchFamily="34" charset="77"/>
            </a:endParaRPr>
          </a:p>
          <a:p>
            <a:pPr>
              <a:lnSpc>
                <a:spcPct val="150000"/>
              </a:lnSpc>
            </a:pPr>
            <a:endParaRPr lang="en-US" sz="2400" dirty="0">
              <a:latin typeface="PT Sans" panose="020B0503020203020204" pitchFamily="34" charset="77"/>
            </a:endParaRPr>
          </a:p>
          <a:p>
            <a:pPr marL="0" indent="0">
              <a:lnSpc>
                <a:spcPct val="150000"/>
              </a:lnSpc>
              <a:buNone/>
            </a:pPr>
            <a:endParaRPr lang="ko-KR" altLang="en-US" sz="2400" dirty="0">
              <a:latin typeface="PT Sans" panose="020B0503020203020204" pitchFamily="34" charset="77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1986D95-635B-B640-A55D-5F35C8482198}"/>
              </a:ext>
            </a:extLst>
          </p:cNvPr>
          <p:cNvSpPr/>
          <p:nvPr/>
        </p:nvSpPr>
        <p:spPr>
          <a:xfrm>
            <a:off x="7596336" y="44624"/>
            <a:ext cx="1547664" cy="5458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CA00036-46DF-D84A-BFCE-C7F8968CA2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2197281"/>
            <a:ext cx="7596336" cy="4162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0610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46762" y="116632"/>
            <a:ext cx="8892480" cy="548680"/>
          </a:xfrm>
        </p:spPr>
        <p:txBody>
          <a:bodyPr/>
          <a:lstStyle/>
          <a:p>
            <a:r>
              <a:rPr lang="en-US" altLang="ko-KR" dirty="0">
                <a:latin typeface="PT Sans" panose="020B0503020203020204" pitchFamily="34" charset="77"/>
              </a:rPr>
              <a:t>To write </a:t>
            </a:r>
            <a:r>
              <a:rPr lang="en-US" altLang="ko-KR" dirty="0" err="1">
                <a:latin typeface="PT Sans" panose="020B0503020203020204" pitchFamily="34" charset="77"/>
              </a:rPr>
              <a:t>c++</a:t>
            </a:r>
            <a:r>
              <a:rPr lang="en-US" altLang="ko-KR" dirty="0">
                <a:latin typeface="PT Sans" panose="020B0503020203020204" pitchFamily="34" charset="77"/>
              </a:rPr>
              <a:t> programs…</a:t>
            </a:r>
            <a:endParaRPr lang="ko-KR" altLang="en-US" dirty="0">
              <a:latin typeface="PT Sans" panose="020B0503020203020204" pitchFamily="34" charset="77"/>
            </a:endParaRPr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246762" y="809328"/>
            <a:ext cx="8784976" cy="543346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latin typeface="PT Sans" panose="020B0503020203020204" pitchFamily="34" charset="77"/>
              </a:rPr>
              <a:t>You need to </a:t>
            </a:r>
          </a:p>
          <a:p>
            <a:pPr lvl="1">
              <a:lnSpc>
                <a:spcPct val="150000"/>
              </a:lnSpc>
            </a:pPr>
            <a:r>
              <a:rPr lang="en-US" sz="2200" dirty="0">
                <a:latin typeface="PT Sans" panose="020B0503020203020204" pitchFamily="34" charset="77"/>
              </a:rPr>
              <a:t>Write </a:t>
            </a:r>
            <a:r>
              <a:rPr lang="en-US" sz="2200" dirty="0" err="1">
                <a:latin typeface="PT Sans" panose="020B0503020203020204" pitchFamily="34" charset="77"/>
              </a:rPr>
              <a:t>c++</a:t>
            </a:r>
            <a:r>
              <a:rPr lang="en-US" sz="2200" dirty="0">
                <a:latin typeface="PT Sans" panose="020B0503020203020204" pitchFamily="34" charset="77"/>
              </a:rPr>
              <a:t> code</a:t>
            </a:r>
          </a:p>
          <a:p>
            <a:pPr lvl="1">
              <a:lnSpc>
                <a:spcPct val="150000"/>
              </a:lnSpc>
            </a:pPr>
            <a:r>
              <a:rPr lang="en-US" sz="2200" dirty="0">
                <a:latin typeface="PT Sans" panose="020B0503020203020204" pitchFamily="34" charset="77"/>
              </a:rPr>
              <a:t>Compile it (so that your computer can understand the code)</a:t>
            </a:r>
          </a:p>
          <a:p>
            <a:pPr lvl="1">
              <a:lnSpc>
                <a:spcPct val="150000"/>
              </a:lnSpc>
            </a:pPr>
            <a:r>
              <a:rPr lang="en-US" sz="2200" dirty="0">
                <a:latin typeface="PT Sans" panose="020B0503020203020204" pitchFamily="34" charset="77"/>
              </a:rPr>
              <a:t>Execute the compiled program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PT Sans" panose="020B0503020203020204" pitchFamily="34" charset="77"/>
              </a:rPr>
              <a:t>You need appropriate tools!</a:t>
            </a:r>
          </a:p>
          <a:p>
            <a:pPr lvl="1">
              <a:lnSpc>
                <a:spcPct val="150000"/>
              </a:lnSpc>
            </a:pPr>
            <a:r>
              <a:rPr lang="en-US" sz="2200" dirty="0">
                <a:latin typeface="PT Sans" panose="020B0503020203020204" pitchFamily="34" charset="77"/>
              </a:rPr>
              <a:t>there exists various options!!</a:t>
            </a:r>
          </a:p>
          <a:p>
            <a:pPr>
              <a:lnSpc>
                <a:spcPct val="150000"/>
              </a:lnSpc>
            </a:pPr>
            <a:endParaRPr lang="en-US" sz="2400" dirty="0">
              <a:latin typeface="PT Sans" panose="020B0503020203020204" pitchFamily="34" charset="77"/>
            </a:endParaRPr>
          </a:p>
          <a:p>
            <a:endParaRPr lang="en-US" sz="2400" dirty="0">
              <a:latin typeface="PT Sans" panose="020B0503020203020204" pitchFamily="34" charset="77"/>
            </a:endParaRPr>
          </a:p>
          <a:p>
            <a:pPr marL="0" indent="0">
              <a:buNone/>
            </a:pPr>
            <a:endParaRPr lang="en-US" sz="2400" dirty="0">
              <a:latin typeface="PT Sans" panose="020B0503020203020204" pitchFamily="34" charset="77"/>
            </a:endParaRPr>
          </a:p>
          <a:p>
            <a:endParaRPr lang="en-US" sz="2400" dirty="0">
              <a:latin typeface="PT Sans" panose="020B0503020203020204" pitchFamily="34" charset="77"/>
            </a:endParaRPr>
          </a:p>
          <a:p>
            <a:pPr marL="0" indent="0">
              <a:buNone/>
            </a:pPr>
            <a:endParaRPr lang="ko-KR" altLang="en-US" sz="2400" dirty="0">
              <a:latin typeface="PT Sans" panose="020B0503020203020204" pitchFamily="34" charset="77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1986D95-635B-B640-A55D-5F35C8482198}"/>
              </a:ext>
            </a:extLst>
          </p:cNvPr>
          <p:cNvSpPr/>
          <p:nvPr/>
        </p:nvSpPr>
        <p:spPr>
          <a:xfrm>
            <a:off x="7596336" y="44624"/>
            <a:ext cx="1547664" cy="5458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3437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46762" y="116632"/>
            <a:ext cx="8892480" cy="548680"/>
          </a:xfrm>
        </p:spPr>
        <p:txBody>
          <a:bodyPr/>
          <a:lstStyle/>
          <a:p>
            <a:r>
              <a:rPr lang="en-US" altLang="ko-KR" dirty="0">
                <a:latin typeface="PT Sans" panose="020B0503020203020204" pitchFamily="34" charset="77"/>
              </a:rPr>
              <a:t>Visual Studio code</a:t>
            </a:r>
            <a:endParaRPr lang="ko-KR" altLang="en-US" dirty="0">
              <a:latin typeface="PT Sans" panose="020B0503020203020204" pitchFamily="34" charset="77"/>
            </a:endParaRPr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246762" y="809328"/>
            <a:ext cx="8784976" cy="543346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latin typeface="PT Sans" panose="020B0503020203020204" pitchFamily="34" charset="77"/>
              </a:rPr>
              <a:t>Select working directory by accessing File &gt;&gt; Open menu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PT Sans" panose="020B0503020203020204" pitchFamily="34" charset="77"/>
              </a:rPr>
              <a:t>Now you’re free to use the editor!! </a:t>
            </a:r>
          </a:p>
          <a:p>
            <a:pPr>
              <a:lnSpc>
                <a:spcPct val="150000"/>
              </a:lnSpc>
            </a:pPr>
            <a:endParaRPr lang="en-US" sz="2400" dirty="0">
              <a:latin typeface="PT Sans" panose="020B0503020203020204" pitchFamily="34" charset="77"/>
            </a:endParaRPr>
          </a:p>
          <a:p>
            <a:pPr>
              <a:lnSpc>
                <a:spcPct val="150000"/>
              </a:lnSpc>
            </a:pPr>
            <a:endParaRPr lang="en-US" sz="2400" dirty="0">
              <a:latin typeface="PT Sans" panose="020B0503020203020204" pitchFamily="34" charset="77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sz="2400" dirty="0">
              <a:latin typeface="PT Sans" panose="020B0503020203020204" pitchFamily="34" charset="77"/>
            </a:endParaRPr>
          </a:p>
          <a:p>
            <a:pPr>
              <a:lnSpc>
                <a:spcPct val="150000"/>
              </a:lnSpc>
            </a:pPr>
            <a:endParaRPr lang="en-US" sz="2400" dirty="0">
              <a:latin typeface="PT Sans" panose="020B0503020203020204" pitchFamily="34" charset="77"/>
            </a:endParaRPr>
          </a:p>
          <a:p>
            <a:pPr marL="0" indent="0">
              <a:lnSpc>
                <a:spcPct val="150000"/>
              </a:lnSpc>
              <a:buNone/>
            </a:pPr>
            <a:endParaRPr lang="ko-KR" altLang="en-US" sz="2400" dirty="0">
              <a:latin typeface="PT Sans" panose="020B0503020203020204" pitchFamily="34" charset="77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1986D95-635B-B640-A55D-5F35C8482198}"/>
              </a:ext>
            </a:extLst>
          </p:cNvPr>
          <p:cNvSpPr/>
          <p:nvPr/>
        </p:nvSpPr>
        <p:spPr>
          <a:xfrm>
            <a:off x="7596336" y="44624"/>
            <a:ext cx="1547664" cy="5458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89A40C-F945-E248-90A8-B8A969716A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6068" b="44453"/>
          <a:stretch/>
        </p:blipFill>
        <p:spPr>
          <a:xfrm>
            <a:off x="827584" y="2132856"/>
            <a:ext cx="4504301" cy="4608512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9F5261AD-B565-B14D-B21F-AD51555518FC}"/>
              </a:ext>
            </a:extLst>
          </p:cNvPr>
          <p:cNvSpPr/>
          <p:nvPr/>
        </p:nvSpPr>
        <p:spPr>
          <a:xfrm>
            <a:off x="1763688" y="2780928"/>
            <a:ext cx="792088" cy="288032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0052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46762" y="116632"/>
            <a:ext cx="8892480" cy="548680"/>
          </a:xfrm>
        </p:spPr>
        <p:txBody>
          <a:bodyPr/>
          <a:lstStyle/>
          <a:p>
            <a:r>
              <a:rPr lang="en-US" altLang="ko-KR" dirty="0">
                <a:latin typeface="PT Sans" panose="020B0503020203020204" pitchFamily="34" charset="77"/>
              </a:rPr>
              <a:t>Shell</a:t>
            </a:r>
            <a:endParaRPr lang="ko-KR" altLang="en-US" dirty="0">
              <a:latin typeface="PT Sans" panose="020B0503020203020204" pitchFamily="34" charset="7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내용 개체 틀 4"/>
              <p:cNvSpPr>
                <a:spLocks noGrp="1"/>
              </p:cNvSpPr>
              <p:nvPr>
                <p:ph idx="1"/>
              </p:nvPr>
            </p:nvSpPr>
            <p:spPr>
              <a:xfrm>
                <a:off x="246762" y="809328"/>
                <a:ext cx="8784976" cy="5433467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400" dirty="0">
                    <a:latin typeface="PT Sans" panose="020B0503020203020204" pitchFamily="34" charset="77"/>
                  </a:rPr>
                  <a:t>Linux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sz="2200" dirty="0">
                    <a:latin typeface="PT Sans" panose="020B0503020203020204" pitchFamily="34" charset="77"/>
                  </a:rPr>
                  <a:t>Use default cli shell (Terminal)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dirty="0">
                    <a:latin typeface="PT Sans" panose="020B0503020203020204" pitchFamily="34" charset="77"/>
                  </a:rPr>
                  <a:t>mac OS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sz="2200" dirty="0">
                    <a:latin typeface="PT Sans" panose="020B0503020203020204" pitchFamily="34" charset="77"/>
                  </a:rPr>
                  <a:t>mac provides default cli shell…but </a:t>
                </a:r>
                <a14:m>
                  <m:oMath xmlns:m="http://schemas.openxmlformats.org/officeDocument/2006/math">
                    <m:r>
                      <a:rPr lang="en-US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∃</m:t>
                    </m:r>
                  </m:oMath>
                </a14:m>
                <a:r>
                  <a:rPr lang="en-US" sz="2200" dirty="0">
                    <a:latin typeface="PT Sans" panose="020B0503020203020204" pitchFamily="34" charset="77"/>
                  </a:rPr>
                  <a:t> a better alternative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sz="2200" dirty="0">
                    <a:latin typeface="PT Sans" panose="020B0503020203020204" pitchFamily="34" charset="77"/>
                  </a:rPr>
                  <a:t>install iterm2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sz="2400" dirty="0">
                    <a:hlinkClick r:id="rId2"/>
                  </a:rPr>
                  <a:t>https://www.iterm2.com/</a:t>
                </a:r>
                <a:endParaRPr lang="en-US" sz="2200" dirty="0">
                  <a:latin typeface="PT Sans" panose="020B0503020203020204" pitchFamily="34" charset="77"/>
                </a:endParaRPr>
              </a:p>
              <a:p>
                <a:pPr>
                  <a:lnSpc>
                    <a:spcPct val="150000"/>
                  </a:lnSpc>
                </a:pPr>
                <a:endParaRPr lang="en-US" sz="2400" dirty="0">
                  <a:latin typeface="PT Sans" panose="020B0503020203020204" pitchFamily="34" charset="77"/>
                </a:endParaRPr>
              </a:p>
              <a:p>
                <a:pPr>
                  <a:lnSpc>
                    <a:spcPct val="150000"/>
                  </a:lnSpc>
                </a:pPr>
                <a:endParaRPr lang="en-US" sz="2400" dirty="0">
                  <a:latin typeface="PT Sans" panose="020B0503020203020204" pitchFamily="34" charset="77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en-US" sz="2400" dirty="0">
                  <a:latin typeface="PT Sans" panose="020B0503020203020204" pitchFamily="34" charset="77"/>
                </a:endParaRPr>
              </a:p>
              <a:p>
                <a:pPr>
                  <a:lnSpc>
                    <a:spcPct val="150000"/>
                  </a:lnSpc>
                </a:pPr>
                <a:endParaRPr lang="en-US" sz="2400" dirty="0">
                  <a:latin typeface="PT Sans" panose="020B0503020203020204" pitchFamily="34" charset="77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ko-KR" altLang="en-US" sz="2400" dirty="0">
                  <a:latin typeface="PT Sans" panose="020B0503020203020204" pitchFamily="34" charset="77"/>
                </a:endParaRPr>
              </a:p>
            </p:txBody>
          </p:sp>
        </mc:Choice>
        <mc:Fallback>
          <p:sp>
            <p:nvSpPr>
              <p:cNvPr id="5" name="내용 개체 틀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46762" y="809328"/>
                <a:ext cx="8784976" cy="5433467"/>
              </a:xfrm>
              <a:blipFill>
                <a:blip r:embed="rId3"/>
                <a:stretch>
                  <a:fillRect l="-8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41986D95-635B-B640-A55D-5F35C8482198}"/>
              </a:ext>
            </a:extLst>
          </p:cNvPr>
          <p:cNvSpPr/>
          <p:nvPr/>
        </p:nvSpPr>
        <p:spPr>
          <a:xfrm>
            <a:off x="7596336" y="44624"/>
            <a:ext cx="1547664" cy="5458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EB18054-C0B1-FB4D-9D62-B03FA29F40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3608" y="4509120"/>
            <a:ext cx="3960440" cy="2137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9421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46762" y="116632"/>
            <a:ext cx="8892480" cy="548680"/>
          </a:xfrm>
        </p:spPr>
        <p:txBody>
          <a:bodyPr/>
          <a:lstStyle/>
          <a:p>
            <a:r>
              <a:rPr lang="en-US" altLang="ko-KR" dirty="0">
                <a:latin typeface="PT Sans" panose="020B0503020203020204" pitchFamily="34" charset="77"/>
              </a:rPr>
              <a:t>Shell</a:t>
            </a:r>
            <a:endParaRPr lang="ko-KR" altLang="en-US" dirty="0">
              <a:latin typeface="PT Sans" panose="020B0503020203020204" pitchFamily="34" charset="77"/>
            </a:endParaRPr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246762" y="809328"/>
            <a:ext cx="8784976" cy="543346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latin typeface="PT Sans" panose="020B0503020203020204" pitchFamily="34" charset="77"/>
              </a:rPr>
              <a:t>Windows</a:t>
            </a:r>
          </a:p>
          <a:p>
            <a:pPr lvl="1">
              <a:lnSpc>
                <a:spcPct val="150000"/>
              </a:lnSpc>
            </a:pPr>
            <a:r>
              <a:rPr lang="en-US" sz="2200" dirty="0">
                <a:latin typeface="PT Sans" panose="020B0503020203020204" pitchFamily="34" charset="77"/>
              </a:rPr>
              <a:t>use “command prompt” (already installed)</a:t>
            </a:r>
          </a:p>
          <a:p>
            <a:pPr lvl="1">
              <a:lnSpc>
                <a:spcPct val="150000"/>
              </a:lnSpc>
            </a:pPr>
            <a:r>
              <a:rPr lang="en-US" sz="2200" dirty="0">
                <a:latin typeface="PT Sans" panose="020B0503020203020204" pitchFamily="34" charset="77"/>
              </a:rPr>
              <a:t>press </a:t>
            </a:r>
            <a:r>
              <a:rPr lang="en-US" sz="2200" dirty="0">
                <a:latin typeface="Courier" pitchFamily="2" charset="0"/>
              </a:rPr>
              <a:t>(⊞ Window key) + R </a:t>
            </a:r>
            <a:r>
              <a:rPr lang="en-US" sz="2200" dirty="0">
                <a:latin typeface="PT Sans" panose="020B0503020203020204" pitchFamily="34" charset="77"/>
              </a:rPr>
              <a:t>and type “</a:t>
            </a:r>
            <a:r>
              <a:rPr lang="en-US" sz="2200" dirty="0" err="1">
                <a:latin typeface="Courier" pitchFamily="2" charset="0"/>
              </a:rPr>
              <a:t>cmd</a:t>
            </a:r>
            <a:r>
              <a:rPr lang="en-US" sz="2200" dirty="0">
                <a:latin typeface="PT Sans" panose="020B0503020203020204" pitchFamily="34" charset="77"/>
              </a:rPr>
              <a:t>”</a:t>
            </a:r>
          </a:p>
          <a:p>
            <a:pPr lvl="1">
              <a:lnSpc>
                <a:spcPct val="150000"/>
              </a:lnSpc>
            </a:pPr>
            <a:r>
              <a:rPr lang="en-US" sz="2200" dirty="0">
                <a:latin typeface="PT Sans" panose="020B0503020203020204" pitchFamily="34" charset="77"/>
              </a:rPr>
              <a:t>reference </a:t>
            </a:r>
            <a:r>
              <a:rPr lang="en-US" sz="1400" dirty="0">
                <a:hlinkClick r:id="rId2"/>
              </a:rPr>
              <a:t>https://www.lifewire.com/how-to-open-command-prompt-2618089</a:t>
            </a:r>
            <a:endParaRPr lang="en-US" sz="1400" dirty="0">
              <a:latin typeface="PT Sans" panose="020B0503020203020204" pitchFamily="34" charset="77"/>
            </a:endParaRPr>
          </a:p>
          <a:p>
            <a:pPr lvl="1">
              <a:lnSpc>
                <a:spcPct val="150000"/>
              </a:lnSpc>
            </a:pPr>
            <a:endParaRPr lang="en-US" sz="2400" dirty="0">
              <a:latin typeface="PT Sans" panose="020B0503020203020204" pitchFamily="34" charset="77"/>
            </a:endParaRPr>
          </a:p>
          <a:p>
            <a:pPr lvl="1">
              <a:lnSpc>
                <a:spcPct val="150000"/>
              </a:lnSpc>
            </a:pPr>
            <a:endParaRPr lang="en-US" sz="2200" dirty="0">
              <a:latin typeface="Courier" pitchFamily="2" charset="0"/>
            </a:endParaRPr>
          </a:p>
          <a:p>
            <a:pPr>
              <a:lnSpc>
                <a:spcPct val="150000"/>
              </a:lnSpc>
            </a:pPr>
            <a:endParaRPr lang="en-US" sz="2400" dirty="0">
              <a:latin typeface="PT Sans" panose="020B0503020203020204" pitchFamily="34" charset="77"/>
            </a:endParaRPr>
          </a:p>
          <a:p>
            <a:pPr>
              <a:lnSpc>
                <a:spcPct val="150000"/>
              </a:lnSpc>
            </a:pPr>
            <a:endParaRPr lang="en-US" sz="2400" dirty="0">
              <a:latin typeface="PT Sans" panose="020B0503020203020204" pitchFamily="34" charset="77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sz="2400" dirty="0">
              <a:latin typeface="PT Sans" panose="020B0503020203020204" pitchFamily="34" charset="77"/>
            </a:endParaRPr>
          </a:p>
          <a:p>
            <a:pPr>
              <a:lnSpc>
                <a:spcPct val="150000"/>
              </a:lnSpc>
            </a:pPr>
            <a:endParaRPr lang="en-US" sz="2400" dirty="0">
              <a:latin typeface="PT Sans" panose="020B0503020203020204" pitchFamily="34" charset="77"/>
            </a:endParaRPr>
          </a:p>
          <a:p>
            <a:pPr marL="0" indent="0">
              <a:lnSpc>
                <a:spcPct val="150000"/>
              </a:lnSpc>
              <a:buNone/>
            </a:pPr>
            <a:endParaRPr lang="ko-KR" altLang="en-US" sz="2400" dirty="0">
              <a:latin typeface="PT Sans" panose="020B0503020203020204" pitchFamily="34" charset="77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1986D95-635B-B640-A55D-5F35C8482198}"/>
              </a:ext>
            </a:extLst>
          </p:cNvPr>
          <p:cNvSpPr/>
          <p:nvPr/>
        </p:nvSpPr>
        <p:spPr>
          <a:xfrm>
            <a:off x="7596336" y="44624"/>
            <a:ext cx="1547664" cy="5458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9BAD023-E770-964A-BA89-D7D13F4EE6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250" b="29001"/>
          <a:stretch/>
        </p:blipFill>
        <p:spPr>
          <a:xfrm>
            <a:off x="899592" y="3234301"/>
            <a:ext cx="5486400" cy="3168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5616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46762" y="116632"/>
            <a:ext cx="8892480" cy="548680"/>
          </a:xfrm>
        </p:spPr>
        <p:txBody>
          <a:bodyPr/>
          <a:lstStyle/>
          <a:p>
            <a:r>
              <a:rPr lang="en-US" altLang="ko-KR" dirty="0">
                <a:latin typeface="PT Sans" panose="020B0503020203020204" pitchFamily="34" charset="77"/>
              </a:rPr>
              <a:t>GCC compiler environment</a:t>
            </a:r>
            <a:endParaRPr lang="ko-KR" altLang="en-US" dirty="0">
              <a:latin typeface="PT Sans" panose="020B0503020203020204" pitchFamily="34" charset="77"/>
            </a:endParaRPr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246762" y="809328"/>
            <a:ext cx="8784976" cy="5433467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latin typeface="PT Sans" panose="020B0503020203020204" pitchFamily="34" charset="77"/>
              </a:rPr>
              <a:t>Linux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hlinkClick r:id="rId2"/>
              </a:rPr>
              <a:t>https://linuxize.com/post/how-to-install-gcc-compiler-on-ubuntu-18-04/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sz="2400" dirty="0">
                <a:latin typeface="PT Sans" panose="020B0503020203020204" pitchFamily="34" charset="77"/>
              </a:rPr>
              <a:t>mac OS</a:t>
            </a:r>
          </a:p>
          <a:p>
            <a:pPr lvl="1">
              <a:lnSpc>
                <a:spcPct val="150000"/>
              </a:lnSpc>
            </a:pPr>
            <a:r>
              <a:rPr lang="en-US" sz="2200" dirty="0">
                <a:latin typeface="PT Sans" panose="020B0503020203020204" pitchFamily="34" charset="77"/>
              </a:rPr>
              <a:t>open iterm2 terminal (cli shell)</a:t>
            </a:r>
          </a:p>
          <a:p>
            <a:pPr lvl="1">
              <a:lnSpc>
                <a:spcPct val="150000"/>
              </a:lnSpc>
            </a:pPr>
            <a:r>
              <a:rPr lang="en-US" sz="2200" dirty="0">
                <a:latin typeface="PT Sans" panose="020B0503020203020204" pitchFamily="34" charset="77"/>
              </a:rPr>
              <a:t>install ”brew”</a:t>
            </a:r>
          </a:p>
          <a:p>
            <a:pPr lvl="2">
              <a:lnSpc>
                <a:spcPct val="150000"/>
              </a:lnSpc>
            </a:pPr>
            <a:r>
              <a:rPr lang="en-US" sz="2200" dirty="0">
                <a:latin typeface="PT Sans" panose="020B0503020203020204" pitchFamily="34" charset="77"/>
              </a:rPr>
              <a:t>paste this command in the terminal</a:t>
            </a:r>
          </a:p>
          <a:p>
            <a:pPr lvl="2">
              <a:lnSpc>
                <a:spcPct val="150000"/>
              </a:lnSpc>
            </a:pPr>
            <a:r>
              <a:rPr lang="en-US" sz="2200" dirty="0">
                <a:solidFill>
                  <a:schemeClr val="tx2">
                    <a:lumMod val="75000"/>
                  </a:schemeClr>
                </a:solidFill>
                <a:latin typeface="Courier" pitchFamily="2" charset="0"/>
              </a:rPr>
              <a:t>/bin/bash -c "$(curl -</a:t>
            </a:r>
            <a:r>
              <a:rPr lang="en-US" sz="2200" dirty="0" err="1">
                <a:solidFill>
                  <a:schemeClr val="tx2">
                    <a:lumMod val="75000"/>
                  </a:schemeClr>
                </a:solidFill>
                <a:latin typeface="Courier" pitchFamily="2" charset="0"/>
              </a:rPr>
              <a:t>fsSL</a:t>
            </a:r>
            <a:r>
              <a:rPr lang="en-US" sz="2200" dirty="0">
                <a:solidFill>
                  <a:schemeClr val="tx2">
                    <a:lumMod val="75000"/>
                  </a:schemeClr>
                </a:solidFill>
                <a:latin typeface="Courier" pitchFamily="2" charset="0"/>
              </a:rPr>
              <a:t> https://raw.githubusercontent.com/Homebrew/install/master/install.sh)”</a:t>
            </a:r>
          </a:p>
          <a:p>
            <a:pPr lvl="1">
              <a:lnSpc>
                <a:spcPct val="150000"/>
              </a:lnSpc>
            </a:pPr>
            <a:r>
              <a:rPr lang="en-US" sz="2200" dirty="0">
                <a:latin typeface="PT Sans" panose="020B0503020203020204" pitchFamily="34" charset="77"/>
              </a:rPr>
              <a:t>install “</a:t>
            </a:r>
            <a:r>
              <a:rPr lang="en-US" sz="2200" dirty="0" err="1">
                <a:latin typeface="PT Sans" panose="020B0503020203020204" pitchFamily="34" charset="77"/>
              </a:rPr>
              <a:t>gcc</a:t>
            </a:r>
            <a:r>
              <a:rPr lang="en-US" sz="2200" dirty="0">
                <a:latin typeface="PT Sans" panose="020B0503020203020204" pitchFamily="34" charset="77"/>
              </a:rPr>
              <a:t>”</a:t>
            </a:r>
          </a:p>
          <a:p>
            <a:pPr lvl="2">
              <a:lnSpc>
                <a:spcPct val="150000"/>
              </a:lnSpc>
            </a:pPr>
            <a:r>
              <a:rPr lang="en-US" sz="2200" dirty="0">
                <a:latin typeface="PT Sans" panose="020B0503020203020204" pitchFamily="34" charset="77"/>
              </a:rPr>
              <a:t>run the command:</a:t>
            </a:r>
            <a:r>
              <a:rPr lang="en-US" sz="2200" dirty="0"/>
              <a:t> </a:t>
            </a:r>
            <a:r>
              <a:rPr lang="en-US" sz="2200" dirty="0">
                <a:solidFill>
                  <a:schemeClr val="tx2">
                    <a:lumMod val="75000"/>
                  </a:schemeClr>
                </a:solidFill>
                <a:latin typeface="Courier" pitchFamily="2" charset="0"/>
              </a:rPr>
              <a:t>brew install </a:t>
            </a:r>
            <a:r>
              <a:rPr lang="en-US" sz="2200" dirty="0" err="1">
                <a:solidFill>
                  <a:schemeClr val="tx2">
                    <a:lumMod val="75000"/>
                  </a:schemeClr>
                </a:solidFill>
                <a:latin typeface="Courier" pitchFamily="2" charset="0"/>
              </a:rPr>
              <a:t>gcc</a:t>
            </a:r>
            <a:endParaRPr lang="en-US" sz="2200" dirty="0">
              <a:solidFill>
                <a:schemeClr val="tx2">
                  <a:lumMod val="75000"/>
                </a:schemeClr>
              </a:solidFill>
              <a:latin typeface="Courier" pitchFamily="2" charset="0"/>
            </a:endParaRPr>
          </a:p>
          <a:p>
            <a:pPr lvl="2">
              <a:lnSpc>
                <a:spcPct val="150000"/>
              </a:lnSpc>
            </a:pPr>
            <a:r>
              <a:rPr lang="en-US" sz="2200" dirty="0">
                <a:latin typeface="PT Sans" panose="020B0503020203020204" pitchFamily="34" charset="77"/>
              </a:rPr>
              <a:t>check whether the installation finished successfully or not by</a:t>
            </a:r>
          </a:p>
          <a:p>
            <a:pPr lvl="2">
              <a:lnSpc>
                <a:spcPct val="150000"/>
              </a:lnSpc>
            </a:pPr>
            <a:r>
              <a:rPr lang="en-US" sz="2200" dirty="0">
                <a:latin typeface="PT Sans" panose="020B0503020203020204" pitchFamily="34" charset="77"/>
              </a:rPr>
              <a:t>running the command: </a:t>
            </a:r>
            <a:r>
              <a:rPr lang="en-US" sz="2200" dirty="0" err="1">
                <a:solidFill>
                  <a:schemeClr val="tx2">
                    <a:lumMod val="75000"/>
                  </a:schemeClr>
                </a:solidFill>
                <a:latin typeface="Courier" pitchFamily="2" charset="0"/>
              </a:rPr>
              <a:t>gcc</a:t>
            </a:r>
            <a:r>
              <a:rPr lang="en-US" sz="2200" dirty="0">
                <a:solidFill>
                  <a:schemeClr val="tx2">
                    <a:lumMod val="75000"/>
                  </a:schemeClr>
                </a:solidFill>
                <a:latin typeface="Courier" pitchFamily="2" charset="0"/>
              </a:rPr>
              <a:t> -v</a:t>
            </a:r>
            <a:br>
              <a:rPr lang="en-US" sz="2000" dirty="0"/>
            </a:br>
            <a:endParaRPr lang="en-US" sz="2000" dirty="0"/>
          </a:p>
          <a:p>
            <a:pPr lvl="2">
              <a:lnSpc>
                <a:spcPct val="150000"/>
              </a:lnSpc>
            </a:pPr>
            <a:endParaRPr lang="en-US" sz="2000" dirty="0">
              <a:latin typeface="PT Sans" panose="020B0503020203020204" pitchFamily="34" charset="77"/>
            </a:endParaRPr>
          </a:p>
          <a:p>
            <a:pPr>
              <a:lnSpc>
                <a:spcPct val="150000"/>
              </a:lnSpc>
            </a:pPr>
            <a:endParaRPr lang="en-US" sz="2400" dirty="0">
              <a:latin typeface="PT Sans" panose="020B0503020203020204" pitchFamily="34" charset="77"/>
            </a:endParaRPr>
          </a:p>
          <a:p>
            <a:pPr>
              <a:lnSpc>
                <a:spcPct val="150000"/>
              </a:lnSpc>
            </a:pPr>
            <a:endParaRPr lang="en-US" sz="2400" dirty="0">
              <a:latin typeface="PT Sans" panose="020B0503020203020204" pitchFamily="34" charset="77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sz="2400" dirty="0">
              <a:latin typeface="PT Sans" panose="020B0503020203020204" pitchFamily="34" charset="77"/>
            </a:endParaRPr>
          </a:p>
          <a:p>
            <a:pPr>
              <a:lnSpc>
                <a:spcPct val="150000"/>
              </a:lnSpc>
            </a:pPr>
            <a:endParaRPr lang="en-US" sz="2400" dirty="0">
              <a:latin typeface="PT Sans" panose="020B0503020203020204" pitchFamily="34" charset="77"/>
            </a:endParaRPr>
          </a:p>
          <a:p>
            <a:pPr marL="0" indent="0">
              <a:lnSpc>
                <a:spcPct val="150000"/>
              </a:lnSpc>
              <a:buNone/>
            </a:pPr>
            <a:endParaRPr lang="ko-KR" altLang="en-US" sz="2400" dirty="0">
              <a:latin typeface="PT Sans" panose="020B0503020203020204" pitchFamily="34" charset="77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1986D95-635B-B640-A55D-5F35C8482198}"/>
              </a:ext>
            </a:extLst>
          </p:cNvPr>
          <p:cNvSpPr/>
          <p:nvPr/>
        </p:nvSpPr>
        <p:spPr>
          <a:xfrm>
            <a:off x="7596336" y="44624"/>
            <a:ext cx="1547664" cy="5458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1020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46762" y="116632"/>
            <a:ext cx="8892480" cy="548680"/>
          </a:xfrm>
        </p:spPr>
        <p:txBody>
          <a:bodyPr/>
          <a:lstStyle/>
          <a:p>
            <a:r>
              <a:rPr lang="en-US" altLang="ko-KR" dirty="0">
                <a:latin typeface="PT Sans" panose="020B0503020203020204" pitchFamily="34" charset="77"/>
              </a:rPr>
              <a:t>GCC compiler environment</a:t>
            </a:r>
            <a:endParaRPr lang="ko-KR" altLang="en-US" dirty="0">
              <a:latin typeface="PT Sans" panose="020B0503020203020204" pitchFamily="34" charset="77"/>
            </a:endParaRPr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246762" y="809328"/>
            <a:ext cx="8784976" cy="543346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latin typeface="PT Sans" panose="020B0503020203020204" pitchFamily="34" charset="77"/>
              </a:rPr>
              <a:t>Windows</a:t>
            </a:r>
          </a:p>
          <a:p>
            <a:pPr lvl="1">
              <a:lnSpc>
                <a:spcPct val="150000"/>
              </a:lnSpc>
            </a:pPr>
            <a:r>
              <a:rPr lang="en-US" sz="2200" dirty="0">
                <a:latin typeface="PT Sans" panose="020B0503020203020204" pitchFamily="34" charset="77"/>
              </a:rPr>
              <a:t>we’ll use MinGW!!</a:t>
            </a:r>
          </a:p>
          <a:p>
            <a:pPr lvl="2">
              <a:lnSpc>
                <a:spcPct val="150000"/>
              </a:lnSpc>
            </a:pPr>
            <a:r>
              <a:rPr lang="en-US" sz="2000" dirty="0">
                <a:latin typeface="PT Sans" panose="020B0503020203020204" pitchFamily="34" charset="77"/>
              </a:rPr>
              <a:t>Minimalist GNU for Windows</a:t>
            </a:r>
          </a:p>
          <a:p>
            <a:pPr lvl="2">
              <a:lnSpc>
                <a:spcPct val="150000"/>
              </a:lnSpc>
            </a:pPr>
            <a:r>
              <a:rPr lang="en-US" sz="2000" dirty="0">
                <a:latin typeface="PT Sans" panose="020B0503020203020204" pitchFamily="34" charset="77"/>
              </a:rPr>
              <a:t>provides GCC compiler for Windows</a:t>
            </a:r>
          </a:p>
          <a:p>
            <a:pPr lvl="2">
              <a:lnSpc>
                <a:spcPct val="150000"/>
              </a:lnSpc>
            </a:pPr>
            <a:r>
              <a:rPr lang="en-US" sz="2000" dirty="0">
                <a:latin typeface="PT Sans" panose="020B0503020203020204" pitchFamily="34" charset="77"/>
              </a:rPr>
              <a:t>you should first install MinGW, and then integrate it to Windows</a:t>
            </a:r>
          </a:p>
          <a:p>
            <a:pPr lvl="1">
              <a:lnSpc>
                <a:spcPct val="150000"/>
              </a:lnSpc>
            </a:pPr>
            <a:r>
              <a:rPr lang="en-US" sz="2400" dirty="0">
                <a:hlinkClick r:id="rId2"/>
              </a:rPr>
              <a:t>http://www.mingw.org/wiki/Getting_Started</a:t>
            </a:r>
            <a:endParaRPr lang="en-US" sz="2400" dirty="0"/>
          </a:p>
          <a:p>
            <a:pPr lvl="1">
              <a:lnSpc>
                <a:spcPct val="150000"/>
              </a:lnSpc>
            </a:pPr>
            <a:r>
              <a:rPr lang="en-US" sz="2400" dirty="0">
                <a:latin typeface="PT Sans" panose="020B0503020203020204" pitchFamily="34" charset="77"/>
              </a:rPr>
              <a:t>Follow the instruction!!</a:t>
            </a:r>
          </a:p>
          <a:p>
            <a:pPr lvl="1">
              <a:lnSpc>
                <a:spcPct val="150000"/>
              </a:lnSpc>
            </a:pPr>
            <a:r>
              <a:rPr lang="en-US" sz="2200" b="1" dirty="0">
                <a:latin typeface="PT Sans" panose="020B0503020203020204" pitchFamily="34" charset="77"/>
              </a:rPr>
              <a:t>Korean </a:t>
            </a:r>
            <a:r>
              <a:rPr lang="en-US" sz="2200" b="1" dirty="0" err="1">
                <a:latin typeface="PT Sans" panose="020B0503020203020204" pitchFamily="34" charset="77"/>
              </a:rPr>
              <a:t>ver</a:t>
            </a:r>
            <a:r>
              <a:rPr lang="en-US" sz="2200" b="1" dirty="0">
                <a:latin typeface="PT Sans" panose="020B0503020203020204" pitchFamily="34" charset="77"/>
              </a:rPr>
              <a:t>: </a:t>
            </a:r>
            <a:r>
              <a:rPr lang="en-US" sz="2200" b="1" dirty="0">
                <a:hlinkClick r:id="rId3"/>
              </a:rPr>
              <a:t>https://mingtrace.tistory.com/446</a:t>
            </a:r>
            <a:endParaRPr lang="en-US" sz="2200" b="1" dirty="0">
              <a:latin typeface="PT Sans" panose="020B0503020203020204" pitchFamily="34" charset="77"/>
            </a:endParaRPr>
          </a:p>
          <a:p>
            <a:pPr>
              <a:lnSpc>
                <a:spcPct val="150000"/>
              </a:lnSpc>
            </a:pPr>
            <a:endParaRPr lang="en-US" sz="2400" dirty="0">
              <a:latin typeface="PT Sans" panose="020B0503020203020204" pitchFamily="34" charset="77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sz="2400" dirty="0">
              <a:latin typeface="PT Sans" panose="020B0503020203020204" pitchFamily="34" charset="77"/>
            </a:endParaRPr>
          </a:p>
          <a:p>
            <a:pPr>
              <a:lnSpc>
                <a:spcPct val="150000"/>
              </a:lnSpc>
            </a:pPr>
            <a:endParaRPr lang="en-US" sz="2400" dirty="0">
              <a:latin typeface="PT Sans" panose="020B0503020203020204" pitchFamily="34" charset="77"/>
            </a:endParaRPr>
          </a:p>
          <a:p>
            <a:pPr marL="0" indent="0">
              <a:lnSpc>
                <a:spcPct val="150000"/>
              </a:lnSpc>
              <a:buNone/>
            </a:pPr>
            <a:endParaRPr lang="ko-KR" altLang="en-US" sz="2400" dirty="0">
              <a:latin typeface="PT Sans" panose="020B0503020203020204" pitchFamily="34" charset="77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1986D95-635B-B640-A55D-5F35C8482198}"/>
              </a:ext>
            </a:extLst>
          </p:cNvPr>
          <p:cNvSpPr/>
          <p:nvPr/>
        </p:nvSpPr>
        <p:spPr>
          <a:xfrm>
            <a:off x="7596336" y="44624"/>
            <a:ext cx="1547664" cy="5458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2770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46762" y="116632"/>
            <a:ext cx="8892480" cy="548680"/>
          </a:xfrm>
        </p:spPr>
        <p:txBody>
          <a:bodyPr/>
          <a:lstStyle/>
          <a:p>
            <a:r>
              <a:rPr lang="en-US" altLang="ko-KR" dirty="0">
                <a:latin typeface="PT Sans" panose="020B0503020203020204" pitchFamily="34" charset="77"/>
              </a:rPr>
              <a:t>Okay, let’s test the environment!</a:t>
            </a:r>
            <a:endParaRPr lang="ko-KR" altLang="en-US" dirty="0">
              <a:latin typeface="PT Sans" panose="020B0503020203020204" pitchFamily="34" charset="77"/>
            </a:endParaRPr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246762" y="809328"/>
            <a:ext cx="8784976" cy="5433467"/>
          </a:xfrm>
        </p:spPr>
        <p:txBody>
          <a:bodyPr>
            <a:norm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>
                <a:latin typeface="PT Sans" panose="020B0503020203020204" pitchFamily="34" charset="77"/>
              </a:rPr>
              <a:t>Make test directory in your desktop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endParaRPr lang="en-US" sz="2400" dirty="0">
              <a:latin typeface="PT Sans" panose="020B0503020203020204" pitchFamily="34" charset="77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endParaRPr lang="en-US" sz="2400" dirty="0">
              <a:latin typeface="PT Sans" panose="020B0503020203020204" pitchFamily="34" charset="77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endParaRPr lang="en-US" sz="2400" dirty="0">
              <a:latin typeface="PT Sans" panose="020B0503020203020204" pitchFamily="34" charset="77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endParaRPr lang="en-US" sz="2400" dirty="0">
              <a:latin typeface="PT Sans" panose="020B0503020203020204" pitchFamily="34" charset="77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>
                <a:latin typeface="PT Sans" panose="020B0503020203020204" pitchFamily="34" charset="77"/>
              </a:rPr>
              <a:t>Execute visual studio code, and open the directory:</a:t>
            </a:r>
          </a:p>
          <a:p>
            <a:pPr marL="857250" lvl="1" indent="-457200">
              <a:lnSpc>
                <a:spcPct val="150000"/>
              </a:lnSpc>
            </a:pPr>
            <a:r>
              <a:rPr lang="en-US" sz="2200" dirty="0">
                <a:latin typeface="PT Sans" panose="020B0503020203020204" pitchFamily="34" charset="77"/>
              </a:rPr>
              <a:t>Path will be similar to </a:t>
            </a:r>
            <a:r>
              <a:rPr lang="en-US" sz="2200" dirty="0">
                <a:latin typeface="Courier" pitchFamily="2" charset="0"/>
              </a:rPr>
              <a:t>~/Desktop/test</a:t>
            </a:r>
            <a:r>
              <a:rPr lang="en-US" sz="2200" dirty="0">
                <a:latin typeface="PT Sans" panose="020B0503020203020204" pitchFamily="34" charset="77"/>
              </a:rPr>
              <a:t> </a:t>
            </a:r>
          </a:p>
          <a:p>
            <a:pPr marL="457200" indent="-457200">
              <a:lnSpc>
                <a:spcPct val="150000"/>
              </a:lnSpc>
            </a:pPr>
            <a:endParaRPr lang="en-US" sz="2400" dirty="0">
              <a:latin typeface="PT Sans" panose="020B0503020203020204" pitchFamily="34" charset="77"/>
            </a:endParaRPr>
          </a:p>
          <a:p>
            <a:pPr>
              <a:lnSpc>
                <a:spcPct val="150000"/>
              </a:lnSpc>
            </a:pPr>
            <a:endParaRPr lang="en-US" sz="2400" dirty="0">
              <a:latin typeface="PT Sans" panose="020B0503020203020204" pitchFamily="34" charset="77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sz="2400" dirty="0">
              <a:latin typeface="PT Sans" panose="020B0503020203020204" pitchFamily="34" charset="77"/>
            </a:endParaRPr>
          </a:p>
          <a:p>
            <a:pPr>
              <a:lnSpc>
                <a:spcPct val="150000"/>
              </a:lnSpc>
            </a:pPr>
            <a:endParaRPr lang="en-US" sz="2400" dirty="0">
              <a:latin typeface="PT Sans" panose="020B0503020203020204" pitchFamily="34" charset="77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2400" dirty="0">
              <a:latin typeface="PT Sans" panose="020B0503020203020204" pitchFamily="34" charset="77"/>
            </a:endParaRPr>
          </a:p>
          <a:p>
            <a:pPr marL="0" indent="0">
              <a:lnSpc>
                <a:spcPct val="150000"/>
              </a:lnSpc>
              <a:buNone/>
            </a:pPr>
            <a:endParaRPr lang="ko-KR" altLang="en-US" sz="2400" dirty="0">
              <a:latin typeface="PT Sans" panose="020B0503020203020204" pitchFamily="34" charset="77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1986D95-635B-B640-A55D-5F35C8482198}"/>
              </a:ext>
            </a:extLst>
          </p:cNvPr>
          <p:cNvSpPr/>
          <p:nvPr/>
        </p:nvSpPr>
        <p:spPr>
          <a:xfrm>
            <a:off x="7596336" y="44624"/>
            <a:ext cx="1547664" cy="5458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8BC3FBC-2B7F-DB4E-B2BA-0486B832A3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1484784"/>
            <a:ext cx="2438400" cy="233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4627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46762" y="116632"/>
            <a:ext cx="8892480" cy="548680"/>
          </a:xfrm>
        </p:spPr>
        <p:txBody>
          <a:bodyPr/>
          <a:lstStyle/>
          <a:p>
            <a:r>
              <a:rPr lang="en-US" altLang="ko-KR" dirty="0">
                <a:latin typeface="PT Sans" panose="020B0503020203020204" pitchFamily="34" charset="77"/>
              </a:rPr>
              <a:t>Okay, let’s test the environment!</a:t>
            </a:r>
            <a:endParaRPr lang="ko-KR" altLang="en-US" dirty="0">
              <a:latin typeface="PT Sans" panose="020B0503020203020204" pitchFamily="34" charset="77"/>
            </a:endParaRPr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246762" y="809328"/>
            <a:ext cx="8784976" cy="5433467"/>
          </a:xfrm>
        </p:spPr>
        <p:txBody>
          <a:bodyPr>
            <a:norm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 startAt="3"/>
            </a:pPr>
            <a:r>
              <a:rPr lang="en-US" sz="2400" dirty="0">
                <a:latin typeface="PT Sans" panose="020B0503020203020204" pitchFamily="34" charset="77"/>
              </a:rPr>
              <a:t>select “new file” icon and create new file: “</a:t>
            </a:r>
            <a:r>
              <a:rPr lang="en-US" sz="2400" dirty="0" err="1">
                <a:latin typeface="Courier" pitchFamily="2" charset="0"/>
              </a:rPr>
              <a:t>test.cpp</a:t>
            </a:r>
            <a:r>
              <a:rPr lang="en-US" sz="2400" dirty="0">
                <a:latin typeface="PT Sans" panose="020B0503020203020204" pitchFamily="34" charset="77"/>
              </a:rPr>
              <a:t>”</a:t>
            </a:r>
          </a:p>
          <a:p>
            <a:pPr>
              <a:lnSpc>
                <a:spcPct val="150000"/>
              </a:lnSpc>
            </a:pPr>
            <a:endParaRPr lang="en-US" sz="2400" dirty="0">
              <a:latin typeface="PT Sans" panose="020B0503020203020204" pitchFamily="34" charset="77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sz="2400" dirty="0">
              <a:latin typeface="PT Sans" panose="020B0503020203020204" pitchFamily="34" charset="77"/>
            </a:endParaRPr>
          </a:p>
          <a:p>
            <a:pPr>
              <a:lnSpc>
                <a:spcPct val="150000"/>
              </a:lnSpc>
            </a:pPr>
            <a:endParaRPr lang="en-US" sz="2400" dirty="0">
              <a:latin typeface="PT Sans" panose="020B0503020203020204" pitchFamily="34" charset="77"/>
            </a:endParaRPr>
          </a:p>
          <a:p>
            <a:pPr marL="0" indent="0">
              <a:lnSpc>
                <a:spcPct val="150000"/>
              </a:lnSpc>
              <a:buNone/>
            </a:pPr>
            <a:endParaRPr lang="ko-KR" altLang="en-US" sz="2400" dirty="0">
              <a:latin typeface="PT Sans" panose="020B0503020203020204" pitchFamily="34" charset="77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1986D95-635B-B640-A55D-5F35C8482198}"/>
              </a:ext>
            </a:extLst>
          </p:cNvPr>
          <p:cNvSpPr/>
          <p:nvPr/>
        </p:nvSpPr>
        <p:spPr>
          <a:xfrm>
            <a:off x="7596336" y="44624"/>
            <a:ext cx="1547664" cy="5458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2DAD458-67F6-794B-97FC-094CB1010D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081" y="1340768"/>
            <a:ext cx="7276932" cy="5328592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F2CE7C7F-48D9-3647-A66A-72C9F7686328}"/>
              </a:ext>
            </a:extLst>
          </p:cNvPr>
          <p:cNvSpPr/>
          <p:nvPr/>
        </p:nvSpPr>
        <p:spPr>
          <a:xfrm>
            <a:off x="2051720" y="2132856"/>
            <a:ext cx="216024" cy="216024"/>
          </a:xfrm>
          <a:prstGeom prst="ellipse">
            <a:avLst/>
          </a:prstGeom>
          <a:noFill/>
          <a:ln w="952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 w="12700">
                <a:solidFill>
                  <a:schemeClr val="tx1"/>
                </a:solidFill>
              </a:ln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C9B54FE-167C-3E43-89D0-78A5BE22A169}"/>
              </a:ext>
            </a:extLst>
          </p:cNvPr>
          <p:cNvSpPr/>
          <p:nvPr/>
        </p:nvSpPr>
        <p:spPr>
          <a:xfrm>
            <a:off x="1259632" y="2240868"/>
            <a:ext cx="648072" cy="252028"/>
          </a:xfrm>
          <a:prstGeom prst="ellipse">
            <a:avLst/>
          </a:prstGeom>
          <a:noFill/>
          <a:ln w="952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 w="12700">
                <a:solidFill>
                  <a:schemeClr val="tx1"/>
                </a:solidFill>
              </a:ln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2877673-566E-C743-ADB6-DC8324592885}"/>
              </a:ext>
            </a:extLst>
          </p:cNvPr>
          <p:cNvSpPr/>
          <p:nvPr/>
        </p:nvSpPr>
        <p:spPr>
          <a:xfrm>
            <a:off x="2915816" y="3645024"/>
            <a:ext cx="2016224" cy="720080"/>
          </a:xfrm>
          <a:prstGeom prst="rect">
            <a:avLst/>
          </a:prstGeom>
          <a:solidFill>
            <a:srgbClr val="080E18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7001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46762" y="116632"/>
            <a:ext cx="8892480" cy="548680"/>
          </a:xfrm>
        </p:spPr>
        <p:txBody>
          <a:bodyPr/>
          <a:lstStyle/>
          <a:p>
            <a:r>
              <a:rPr lang="en-US" altLang="ko-KR" dirty="0">
                <a:latin typeface="PT Sans" panose="020B0503020203020204" pitchFamily="34" charset="77"/>
              </a:rPr>
              <a:t>Okay, let’s test the environment!</a:t>
            </a:r>
            <a:endParaRPr lang="ko-KR" altLang="en-US" dirty="0">
              <a:latin typeface="PT Sans" panose="020B0503020203020204" pitchFamily="34" charset="77"/>
            </a:endParaRPr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246762" y="809328"/>
            <a:ext cx="8784976" cy="5433467"/>
          </a:xfrm>
        </p:spPr>
        <p:txBody>
          <a:bodyPr>
            <a:norm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 startAt="4"/>
            </a:pPr>
            <a:r>
              <a:rPr lang="en-US" sz="2400" dirty="0">
                <a:latin typeface="PT Sans" panose="020B0503020203020204" pitchFamily="34" charset="77"/>
              </a:rPr>
              <a:t>Write Test code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 startAt="4"/>
            </a:pPr>
            <a:endParaRPr lang="en-US" sz="2400" dirty="0">
              <a:latin typeface="PT Sans" panose="020B0503020203020204" pitchFamily="34" charset="77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 startAt="4"/>
            </a:pPr>
            <a:endParaRPr lang="en-US" sz="2400" dirty="0">
              <a:latin typeface="PT Sans" panose="020B0503020203020204" pitchFamily="34" charset="77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 startAt="4"/>
            </a:pPr>
            <a:endParaRPr lang="en-US" sz="2400" dirty="0">
              <a:latin typeface="PT Sans" panose="020B0503020203020204" pitchFamily="34" charset="77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 startAt="4"/>
            </a:pPr>
            <a:endParaRPr lang="en-US" sz="2400" dirty="0">
              <a:latin typeface="PT Sans" panose="020B0503020203020204" pitchFamily="34" charset="77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 startAt="4"/>
            </a:pPr>
            <a:endParaRPr lang="en-US" sz="2400" dirty="0">
              <a:latin typeface="PT Sans" panose="020B0503020203020204" pitchFamily="34" charset="77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 startAt="4"/>
            </a:pPr>
            <a:endParaRPr lang="en-US" sz="2400" dirty="0">
              <a:latin typeface="PT Sans" panose="020B0503020203020204" pitchFamily="34" charset="77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 startAt="4"/>
            </a:pPr>
            <a:r>
              <a:rPr lang="en-US" sz="2400" dirty="0">
                <a:latin typeface="PT Sans" panose="020B0503020203020204" pitchFamily="34" charset="77"/>
              </a:rPr>
              <a:t>The code is available in : </a:t>
            </a:r>
          </a:p>
          <a:p>
            <a:pPr>
              <a:lnSpc>
                <a:spcPct val="150000"/>
              </a:lnSpc>
            </a:pPr>
            <a:endParaRPr lang="en-US" sz="2400" dirty="0">
              <a:latin typeface="PT Sans" panose="020B0503020203020204" pitchFamily="34" charset="77"/>
            </a:endParaRPr>
          </a:p>
          <a:p>
            <a:pPr>
              <a:lnSpc>
                <a:spcPct val="150000"/>
              </a:lnSpc>
            </a:pPr>
            <a:endParaRPr lang="en-US" sz="2400" dirty="0">
              <a:latin typeface="PT Sans" panose="020B0503020203020204" pitchFamily="34" charset="77"/>
            </a:endParaRPr>
          </a:p>
          <a:p>
            <a:pPr>
              <a:lnSpc>
                <a:spcPct val="150000"/>
              </a:lnSpc>
            </a:pPr>
            <a:endParaRPr lang="en-US" sz="2400" dirty="0">
              <a:latin typeface="PT Sans" panose="020B0503020203020204" pitchFamily="34" charset="77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sz="2400" dirty="0">
              <a:latin typeface="PT Sans" panose="020B0503020203020204" pitchFamily="34" charset="77"/>
            </a:endParaRPr>
          </a:p>
          <a:p>
            <a:pPr>
              <a:lnSpc>
                <a:spcPct val="150000"/>
              </a:lnSpc>
            </a:pPr>
            <a:endParaRPr lang="en-US" sz="2400" dirty="0">
              <a:latin typeface="PT Sans" panose="020B0503020203020204" pitchFamily="34" charset="77"/>
            </a:endParaRPr>
          </a:p>
          <a:p>
            <a:pPr marL="0" indent="0">
              <a:lnSpc>
                <a:spcPct val="150000"/>
              </a:lnSpc>
              <a:buNone/>
            </a:pPr>
            <a:endParaRPr lang="ko-KR" altLang="en-US" sz="2400" dirty="0">
              <a:latin typeface="PT Sans" panose="020B0503020203020204" pitchFamily="34" charset="77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1986D95-635B-B640-A55D-5F35C8482198}"/>
              </a:ext>
            </a:extLst>
          </p:cNvPr>
          <p:cNvSpPr/>
          <p:nvPr/>
        </p:nvSpPr>
        <p:spPr>
          <a:xfrm>
            <a:off x="7596336" y="44624"/>
            <a:ext cx="1547664" cy="5458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6B6467C-1E82-9F46-B7D6-1CFAAD2504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340768"/>
            <a:ext cx="5900215" cy="432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7167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46762" y="116632"/>
            <a:ext cx="8892480" cy="548680"/>
          </a:xfrm>
        </p:spPr>
        <p:txBody>
          <a:bodyPr/>
          <a:lstStyle/>
          <a:p>
            <a:r>
              <a:rPr lang="en-US" altLang="ko-KR" dirty="0">
                <a:latin typeface="PT Sans" panose="020B0503020203020204" pitchFamily="34" charset="77"/>
              </a:rPr>
              <a:t>Subtitle</a:t>
            </a:r>
            <a:endParaRPr lang="ko-KR" altLang="en-US" dirty="0">
              <a:latin typeface="PT Sans" panose="020B0503020203020204" pitchFamily="34" charset="77"/>
            </a:endParaRPr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246762" y="809328"/>
            <a:ext cx="8784976" cy="543346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latin typeface="PT Sans" panose="020B0503020203020204" pitchFamily="34" charset="77"/>
              </a:rPr>
              <a:t>Notes</a:t>
            </a:r>
          </a:p>
          <a:p>
            <a:pPr>
              <a:lnSpc>
                <a:spcPct val="150000"/>
              </a:lnSpc>
            </a:pPr>
            <a:endParaRPr lang="en-US" sz="2400" dirty="0">
              <a:latin typeface="PT Sans" panose="020B0503020203020204" pitchFamily="34" charset="77"/>
            </a:endParaRPr>
          </a:p>
          <a:p>
            <a:pPr>
              <a:lnSpc>
                <a:spcPct val="150000"/>
              </a:lnSpc>
            </a:pPr>
            <a:endParaRPr lang="en-US" sz="2400" dirty="0">
              <a:latin typeface="PT Sans" panose="020B0503020203020204" pitchFamily="34" charset="77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sz="2400" dirty="0">
              <a:latin typeface="PT Sans" panose="020B0503020203020204" pitchFamily="34" charset="77"/>
            </a:endParaRPr>
          </a:p>
          <a:p>
            <a:pPr>
              <a:lnSpc>
                <a:spcPct val="150000"/>
              </a:lnSpc>
            </a:pPr>
            <a:endParaRPr lang="en-US" sz="2400" dirty="0">
              <a:latin typeface="PT Sans" panose="020B0503020203020204" pitchFamily="34" charset="77"/>
            </a:endParaRPr>
          </a:p>
          <a:p>
            <a:pPr marL="0" indent="0">
              <a:lnSpc>
                <a:spcPct val="150000"/>
              </a:lnSpc>
              <a:buNone/>
            </a:pPr>
            <a:endParaRPr lang="ko-KR" altLang="en-US" sz="2400" dirty="0">
              <a:latin typeface="PT Sans" panose="020B0503020203020204" pitchFamily="34" charset="77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1986D95-635B-B640-A55D-5F35C8482198}"/>
              </a:ext>
            </a:extLst>
          </p:cNvPr>
          <p:cNvSpPr/>
          <p:nvPr/>
        </p:nvSpPr>
        <p:spPr>
          <a:xfrm>
            <a:off x="7596336" y="44624"/>
            <a:ext cx="1547664" cy="5458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7735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46762" y="116632"/>
            <a:ext cx="8892480" cy="548680"/>
          </a:xfrm>
        </p:spPr>
        <p:txBody>
          <a:bodyPr/>
          <a:lstStyle/>
          <a:p>
            <a:r>
              <a:rPr lang="en-US" altLang="ko-KR" dirty="0">
                <a:latin typeface="PT Sans" panose="020B0503020203020204" pitchFamily="34" charset="77"/>
              </a:rPr>
              <a:t>Subtitle</a:t>
            </a:r>
            <a:endParaRPr lang="ko-KR" altLang="en-US" dirty="0">
              <a:latin typeface="PT Sans" panose="020B0503020203020204" pitchFamily="34" charset="77"/>
            </a:endParaRPr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246762" y="809328"/>
            <a:ext cx="8784976" cy="543346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latin typeface="PT Sans" panose="020B0503020203020204" pitchFamily="34" charset="77"/>
              </a:rPr>
              <a:t>Notes</a:t>
            </a:r>
          </a:p>
          <a:p>
            <a:pPr>
              <a:lnSpc>
                <a:spcPct val="150000"/>
              </a:lnSpc>
            </a:pPr>
            <a:endParaRPr lang="en-US" sz="2400" dirty="0">
              <a:latin typeface="PT Sans" panose="020B0503020203020204" pitchFamily="34" charset="77"/>
            </a:endParaRPr>
          </a:p>
          <a:p>
            <a:pPr>
              <a:lnSpc>
                <a:spcPct val="150000"/>
              </a:lnSpc>
            </a:pPr>
            <a:endParaRPr lang="en-US" sz="2400" dirty="0">
              <a:latin typeface="PT Sans" panose="020B0503020203020204" pitchFamily="34" charset="77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sz="2400" dirty="0">
              <a:latin typeface="PT Sans" panose="020B0503020203020204" pitchFamily="34" charset="77"/>
            </a:endParaRPr>
          </a:p>
          <a:p>
            <a:pPr>
              <a:lnSpc>
                <a:spcPct val="150000"/>
              </a:lnSpc>
            </a:pPr>
            <a:endParaRPr lang="en-US" sz="2400" dirty="0">
              <a:latin typeface="PT Sans" panose="020B0503020203020204" pitchFamily="34" charset="77"/>
            </a:endParaRPr>
          </a:p>
          <a:p>
            <a:pPr marL="0" indent="0">
              <a:lnSpc>
                <a:spcPct val="150000"/>
              </a:lnSpc>
              <a:buNone/>
            </a:pPr>
            <a:endParaRPr lang="ko-KR" altLang="en-US" sz="2400" dirty="0">
              <a:latin typeface="PT Sans" panose="020B0503020203020204" pitchFamily="34" charset="77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1986D95-635B-B640-A55D-5F35C8482198}"/>
              </a:ext>
            </a:extLst>
          </p:cNvPr>
          <p:cNvSpPr/>
          <p:nvPr/>
        </p:nvSpPr>
        <p:spPr>
          <a:xfrm>
            <a:off x="7596336" y="44624"/>
            <a:ext cx="1547664" cy="5458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0699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46762" y="116632"/>
            <a:ext cx="8892480" cy="548680"/>
          </a:xfrm>
        </p:spPr>
        <p:txBody>
          <a:bodyPr/>
          <a:lstStyle/>
          <a:p>
            <a:r>
              <a:rPr lang="en-US" altLang="ko-KR" dirty="0">
                <a:latin typeface="PT Sans" panose="020B0503020203020204" pitchFamily="34" charset="77"/>
              </a:rPr>
              <a:t>IDE??</a:t>
            </a:r>
            <a:endParaRPr lang="ko-KR" altLang="en-US" dirty="0">
              <a:latin typeface="PT Sans" panose="020B0503020203020204" pitchFamily="34" charset="77"/>
            </a:endParaRPr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246762" y="809328"/>
            <a:ext cx="8784976" cy="543346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latin typeface="PT Sans" panose="020B0503020203020204" pitchFamily="34" charset="77"/>
              </a:rPr>
              <a:t>Integrated Development Environment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PT Sans" panose="020B0503020203020204" pitchFamily="34" charset="77"/>
              </a:rPr>
              <a:t>Supports almost every step to develop program!!</a:t>
            </a:r>
          </a:p>
          <a:p>
            <a:pPr lvl="1">
              <a:lnSpc>
                <a:spcPct val="150000"/>
              </a:lnSpc>
            </a:pPr>
            <a:r>
              <a:rPr lang="en-US" sz="2200" dirty="0">
                <a:latin typeface="PT Sans" panose="020B0503020203020204" pitchFamily="34" charset="77"/>
              </a:rPr>
              <a:t>Coding</a:t>
            </a:r>
          </a:p>
          <a:p>
            <a:pPr lvl="1">
              <a:lnSpc>
                <a:spcPct val="150000"/>
              </a:lnSpc>
            </a:pPr>
            <a:r>
              <a:rPr lang="en-US" sz="2200" dirty="0">
                <a:latin typeface="PT Sans" panose="020B0503020203020204" pitchFamily="34" charset="77"/>
              </a:rPr>
              <a:t>Debugging</a:t>
            </a:r>
          </a:p>
          <a:p>
            <a:pPr lvl="1">
              <a:lnSpc>
                <a:spcPct val="150000"/>
              </a:lnSpc>
            </a:pPr>
            <a:r>
              <a:rPr lang="en-US" sz="2200" dirty="0">
                <a:latin typeface="PT Sans" panose="020B0503020203020204" pitchFamily="34" charset="77"/>
              </a:rPr>
              <a:t>Compiling &amp; Releasing…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PT Sans" panose="020B0503020203020204" pitchFamily="34" charset="77"/>
              </a:rPr>
              <a:t>Extremely Convenient</a:t>
            </a:r>
          </a:p>
          <a:p>
            <a:pPr lvl="1">
              <a:lnSpc>
                <a:spcPct val="150000"/>
              </a:lnSpc>
            </a:pPr>
            <a:r>
              <a:rPr lang="en-US" sz="2200" dirty="0">
                <a:latin typeface="PT Sans" panose="020B0503020203020204" pitchFamily="34" charset="77"/>
              </a:rPr>
              <a:t>only thing you need to do : write code and press compile button</a:t>
            </a:r>
          </a:p>
          <a:p>
            <a:pPr>
              <a:lnSpc>
                <a:spcPct val="150000"/>
              </a:lnSpc>
            </a:pPr>
            <a:endParaRPr lang="en-US" sz="2400" dirty="0">
              <a:latin typeface="PT Sans" panose="020B0503020203020204" pitchFamily="34" charset="77"/>
            </a:endParaRPr>
          </a:p>
          <a:p>
            <a:pPr>
              <a:lnSpc>
                <a:spcPct val="150000"/>
              </a:lnSpc>
            </a:pPr>
            <a:endParaRPr lang="en-US" sz="2400" dirty="0">
              <a:latin typeface="PT Sans" panose="020B0503020203020204" pitchFamily="34" charset="77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sz="2400" dirty="0">
              <a:latin typeface="PT Sans" panose="020B0503020203020204" pitchFamily="34" charset="77"/>
            </a:endParaRPr>
          </a:p>
          <a:p>
            <a:pPr>
              <a:lnSpc>
                <a:spcPct val="150000"/>
              </a:lnSpc>
            </a:pPr>
            <a:endParaRPr lang="en-US" sz="2400" dirty="0">
              <a:latin typeface="PT Sans" panose="020B0503020203020204" pitchFamily="34" charset="77"/>
            </a:endParaRPr>
          </a:p>
          <a:p>
            <a:pPr marL="0" indent="0">
              <a:lnSpc>
                <a:spcPct val="150000"/>
              </a:lnSpc>
              <a:buNone/>
            </a:pPr>
            <a:endParaRPr lang="ko-KR" altLang="en-US" sz="2400" dirty="0">
              <a:latin typeface="PT Sans" panose="020B0503020203020204" pitchFamily="34" charset="77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1986D95-635B-B640-A55D-5F35C8482198}"/>
              </a:ext>
            </a:extLst>
          </p:cNvPr>
          <p:cNvSpPr/>
          <p:nvPr/>
        </p:nvSpPr>
        <p:spPr>
          <a:xfrm>
            <a:off x="7596336" y="44624"/>
            <a:ext cx="1547664" cy="5458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6265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46762" y="116632"/>
            <a:ext cx="8892480" cy="548680"/>
          </a:xfrm>
        </p:spPr>
        <p:txBody>
          <a:bodyPr/>
          <a:lstStyle/>
          <a:p>
            <a:r>
              <a:rPr lang="en-US" altLang="ko-KR" dirty="0">
                <a:latin typeface="PT Sans" panose="020B0503020203020204" pitchFamily="34" charset="77"/>
              </a:rPr>
              <a:t>Subtitle</a:t>
            </a:r>
            <a:endParaRPr lang="ko-KR" altLang="en-US" dirty="0">
              <a:latin typeface="PT Sans" panose="020B0503020203020204" pitchFamily="34" charset="77"/>
            </a:endParaRPr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246762" y="809328"/>
            <a:ext cx="8784976" cy="543346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latin typeface="PT Sans" panose="020B0503020203020204" pitchFamily="34" charset="77"/>
              </a:rPr>
              <a:t>Notes</a:t>
            </a:r>
          </a:p>
          <a:p>
            <a:pPr>
              <a:lnSpc>
                <a:spcPct val="150000"/>
              </a:lnSpc>
            </a:pPr>
            <a:endParaRPr lang="en-US" sz="2400" dirty="0">
              <a:latin typeface="PT Sans" panose="020B0503020203020204" pitchFamily="34" charset="77"/>
            </a:endParaRPr>
          </a:p>
          <a:p>
            <a:pPr>
              <a:lnSpc>
                <a:spcPct val="150000"/>
              </a:lnSpc>
            </a:pPr>
            <a:endParaRPr lang="en-US" sz="2400" dirty="0">
              <a:latin typeface="PT Sans" panose="020B0503020203020204" pitchFamily="34" charset="77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sz="2400" dirty="0">
              <a:latin typeface="PT Sans" panose="020B0503020203020204" pitchFamily="34" charset="77"/>
            </a:endParaRPr>
          </a:p>
          <a:p>
            <a:pPr>
              <a:lnSpc>
                <a:spcPct val="150000"/>
              </a:lnSpc>
            </a:pPr>
            <a:endParaRPr lang="en-US" sz="2400" dirty="0">
              <a:latin typeface="PT Sans" panose="020B0503020203020204" pitchFamily="34" charset="77"/>
            </a:endParaRPr>
          </a:p>
          <a:p>
            <a:pPr marL="0" indent="0">
              <a:lnSpc>
                <a:spcPct val="150000"/>
              </a:lnSpc>
              <a:buNone/>
            </a:pPr>
            <a:endParaRPr lang="ko-KR" altLang="en-US" sz="2400" dirty="0">
              <a:latin typeface="PT Sans" panose="020B0503020203020204" pitchFamily="34" charset="77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1986D95-635B-B640-A55D-5F35C8482198}"/>
              </a:ext>
            </a:extLst>
          </p:cNvPr>
          <p:cNvSpPr/>
          <p:nvPr/>
        </p:nvSpPr>
        <p:spPr>
          <a:xfrm>
            <a:off x="7596336" y="44624"/>
            <a:ext cx="1547664" cy="5458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8308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46762" y="116632"/>
            <a:ext cx="8892480" cy="548680"/>
          </a:xfrm>
        </p:spPr>
        <p:txBody>
          <a:bodyPr/>
          <a:lstStyle/>
          <a:p>
            <a:r>
              <a:rPr lang="en-US" altLang="ko-KR" dirty="0">
                <a:latin typeface="PT Sans" panose="020B0503020203020204" pitchFamily="34" charset="77"/>
              </a:rPr>
              <a:t>IDE??</a:t>
            </a:r>
            <a:endParaRPr lang="ko-KR" altLang="en-US" dirty="0">
              <a:latin typeface="PT Sans" panose="020B0503020203020204" pitchFamily="34" charset="77"/>
            </a:endParaRPr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246762" y="809328"/>
            <a:ext cx="8784976" cy="543346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latin typeface="PT Sans" panose="020B0503020203020204" pitchFamily="34" charset="77"/>
              </a:rPr>
              <a:t>Example</a:t>
            </a:r>
            <a:r>
              <a:rPr lang="ko-KR" altLang="en-US" sz="2400" dirty="0">
                <a:latin typeface="PT Sans" panose="020B0503020203020204" pitchFamily="34" charset="77"/>
              </a:rPr>
              <a:t> </a:t>
            </a:r>
            <a:r>
              <a:rPr lang="en-US" altLang="ko-KR" sz="2400" dirty="0">
                <a:latin typeface="PT Sans" panose="020B0503020203020204" pitchFamily="34" charset="77"/>
              </a:rPr>
              <a:t>(for </a:t>
            </a:r>
            <a:r>
              <a:rPr lang="en-US" altLang="ko-KR" sz="2400" dirty="0" err="1">
                <a:latin typeface="PT Sans" panose="020B0503020203020204" pitchFamily="34" charset="77"/>
              </a:rPr>
              <a:t>cpp</a:t>
            </a:r>
            <a:r>
              <a:rPr lang="en-US" altLang="ko-KR" sz="2400" dirty="0">
                <a:latin typeface="PT Sans" panose="020B0503020203020204" pitchFamily="34" charset="77"/>
              </a:rPr>
              <a:t> development)</a:t>
            </a:r>
            <a:endParaRPr lang="en-US" sz="2400" dirty="0">
              <a:latin typeface="PT Sans" panose="020B0503020203020204" pitchFamily="34" charset="77"/>
            </a:endParaRPr>
          </a:p>
          <a:p>
            <a:pPr lvl="1">
              <a:lnSpc>
                <a:spcPct val="150000"/>
              </a:lnSpc>
            </a:pPr>
            <a:r>
              <a:rPr lang="en-US" sz="2200" dirty="0">
                <a:latin typeface="PT Sans" panose="020B0503020203020204" pitchFamily="34" charset="77"/>
              </a:rPr>
              <a:t>Visual Studio</a:t>
            </a:r>
          </a:p>
          <a:p>
            <a:pPr lvl="2">
              <a:lnSpc>
                <a:spcPct val="150000"/>
              </a:lnSpc>
            </a:pPr>
            <a:r>
              <a:rPr lang="en-US" sz="2000" dirty="0">
                <a:latin typeface="PT Sans" panose="020B0503020203020204" pitchFamily="34" charset="77"/>
              </a:rPr>
              <a:t>Developed by Microsoft</a:t>
            </a:r>
          </a:p>
          <a:p>
            <a:pPr lvl="2">
              <a:lnSpc>
                <a:spcPct val="150000"/>
              </a:lnSpc>
            </a:pPr>
            <a:r>
              <a:rPr lang="en-US" sz="2000" dirty="0">
                <a:latin typeface="PT Sans" panose="020B0503020203020204" pitchFamily="34" charset="77"/>
              </a:rPr>
              <a:t>Most powerful IDE</a:t>
            </a:r>
          </a:p>
          <a:p>
            <a:pPr lvl="2">
              <a:lnSpc>
                <a:spcPct val="150000"/>
              </a:lnSpc>
            </a:pPr>
            <a:r>
              <a:rPr lang="en-US" sz="2000" dirty="0">
                <a:latin typeface="PT Sans" panose="020B0503020203020204" pitchFamily="34" charset="77"/>
              </a:rPr>
              <a:t>Standard development tool for </a:t>
            </a:r>
            <a:r>
              <a:rPr lang="en-US" sz="2000" i="1" dirty="0">
                <a:latin typeface="PT Sans" panose="020B0503020203020204" pitchFamily="34" charset="77"/>
              </a:rPr>
              <a:t>Windows</a:t>
            </a:r>
            <a:r>
              <a:rPr lang="en-US" sz="2000" dirty="0">
                <a:latin typeface="PT Sans" panose="020B0503020203020204" pitchFamily="34" charset="77"/>
              </a:rPr>
              <a:t> developers</a:t>
            </a:r>
          </a:p>
          <a:p>
            <a:pPr lvl="1">
              <a:lnSpc>
                <a:spcPct val="150000"/>
              </a:lnSpc>
            </a:pPr>
            <a:r>
              <a:rPr lang="en-US" sz="2200" dirty="0" err="1">
                <a:latin typeface="PT Sans" panose="020B0503020203020204" pitchFamily="34" charset="77"/>
              </a:rPr>
              <a:t>CLion</a:t>
            </a:r>
            <a:endParaRPr lang="en-US" sz="2200" dirty="0">
              <a:latin typeface="PT Sans" panose="020B0503020203020204" pitchFamily="34" charset="77"/>
            </a:endParaRPr>
          </a:p>
          <a:p>
            <a:pPr lvl="2">
              <a:lnSpc>
                <a:spcPct val="150000"/>
              </a:lnSpc>
            </a:pPr>
            <a:r>
              <a:rPr lang="en-US" sz="2000" dirty="0">
                <a:latin typeface="PT Sans" panose="020B0503020203020204" pitchFamily="34" charset="77"/>
              </a:rPr>
              <a:t>Developed by </a:t>
            </a:r>
            <a:r>
              <a:rPr lang="en-US" sz="2000" dirty="0" err="1">
                <a:latin typeface="PT Sans" panose="020B0503020203020204" pitchFamily="34" charset="77"/>
              </a:rPr>
              <a:t>Jetbrain</a:t>
            </a:r>
            <a:endParaRPr lang="en-US" sz="2000" dirty="0">
              <a:latin typeface="PT Sans" panose="020B0503020203020204" pitchFamily="34" charset="77"/>
            </a:endParaRPr>
          </a:p>
          <a:p>
            <a:pPr lvl="2">
              <a:lnSpc>
                <a:spcPct val="150000"/>
              </a:lnSpc>
            </a:pPr>
            <a:r>
              <a:rPr lang="en-US" sz="2000" dirty="0">
                <a:latin typeface="PT Sans" panose="020B0503020203020204" pitchFamily="34" charset="77"/>
              </a:rPr>
              <a:t>Supports almost every major OSs (</a:t>
            </a:r>
            <a:r>
              <a:rPr lang="en-US" sz="2000" dirty="0" err="1">
                <a:latin typeface="PT Sans" panose="020B0503020203020204" pitchFamily="34" charset="77"/>
              </a:rPr>
              <a:t>linux</a:t>
            </a:r>
            <a:r>
              <a:rPr lang="en-US" sz="2000" dirty="0">
                <a:latin typeface="PT Sans" panose="020B0503020203020204" pitchFamily="34" charset="77"/>
              </a:rPr>
              <a:t> / mac OS / Windows / …)</a:t>
            </a:r>
          </a:p>
          <a:p>
            <a:pPr lvl="2">
              <a:lnSpc>
                <a:spcPct val="150000"/>
              </a:lnSpc>
            </a:pPr>
            <a:r>
              <a:rPr lang="en-US" sz="2000" dirty="0">
                <a:latin typeface="PT Sans" panose="020B0503020203020204" pitchFamily="34" charset="77"/>
              </a:rPr>
              <a:t>High productivity &amp; Convenience</a:t>
            </a:r>
          </a:p>
          <a:p>
            <a:pPr lvl="1">
              <a:lnSpc>
                <a:spcPct val="150000"/>
              </a:lnSpc>
            </a:pPr>
            <a:endParaRPr lang="en-US" sz="2200" dirty="0">
              <a:latin typeface="PT Sans" panose="020B0503020203020204" pitchFamily="34" charset="77"/>
            </a:endParaRPr>
          </a:p>
          <a:p>
            <a:pPr>
              <a:lnSpc>
                <a:spcPct val="150000"/>
              </a:lnSpc>
            </a:pPr>
            <a:endParaRPr lang="en-US" sz="2400" dirty="0">
              <a:latin typeface="PT Sans" panose="020B0503020203020204" pitchFamily="34" charset="77"/>
            </a:endParaRPr>
          </a:p>
          <a:p>
            <a:pPr>
              <a:lnSpc>
                <a:spcPct val="150000"/>
              </a:lnSpc>
            </a:pPr>
            <a:endParaRPr lang="en-US" sz="2400" dirty="0">
              <a:latin typeface="PT Sans" panose="020B0503020203020204" pitchFamily="34" charset="77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sz="2400" dirty="0">
              <a:latin typeface="PT Sans" panose="020B0503020203020204" pitchFamily="34" charset="77"/>
            </a:endParaRPr>
          </a:p>
          <a:p>
            <a:pPr>
              <a:lnSpc>
                <a:spcPct val="150000"/>
              </a:lnSpc>
            </a:pPr>
            <a:endParaRPr lang="en-US" sz="2400" dirty="0">
              <a:latin typeface="PT Sans" panose="020B0503020203020204" pitchFamily="34" charset="77"/>
            </a:endParaRPr>
          </a:p>
          <a:p>
            <a:pPr marL="0" indent="0">
              <a:lnSpc>
                <a:spcPct val="150000"/>
              </a:lnSpc>
              <a:buNone/>
            </a:pPr>
            <a:endParaRPr lang="ko-KR" altLang="en-US" sz="2400" dirty="0">
              <a:latin typeface="PT Sans" panose="020B0503020203020204" pitchFamily="34" charset="77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1986D95-635B-B640-A55D-5F35C8482198}"/>
              </a:ext>
            </a:extLst>
          </p:cNvPr>
          <p:cNvSpPr/>
          <p:nvPr/>
        </p:nvSpPr>
        <p:spPr>
          <a:xfrm>
            <a:off x="7596336" y="44624"/>
            <a:ext cx="1547664" cy="5458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2743735-0B8B-B443-80A9-970F0D3AE5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4008" y="1412776"/>
            <a:ext cx="3510001" cy="17374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D5724A7-E91A-CC4A-905E-E3871F93F6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8064" y="3772037"/>
            <a:ext cx="27940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2893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46762" y="116632"/>
            <a:ext cx="8892480" cy="548680"/>
          </a:xfrm>
        </p:spPr>
        <p:txBody>
          <a:bodyPr/>
          <a:lstStyle/>
          <a:p>
            <a:r>
              <a:rPr lang="en-US" altLang="ko-KR" dirty="0">
                <a:latin typeface="PT Sans" panose="020B0503020203020204" pitchFamily="34" charset="77"/>
              </a:rPr>
              <a:t>IDE Hazard</a:t>
            </a:r>
            <a:endParaRPr lang="ko-KR" altLang="en-US" dirty="0">
              <a:latin typeface="PT Sans" panose="020B0503020203020204" pitchFamily="34" charset="77"/>
            </a:endParaRPr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246762" y="809328"/>
            <a:ext cx="8784976" cy="543346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latin typeface="PT Sans" panose="020B0503020203020204" pitchFamily="34" charset="77"/>
              </a:rPr>
              <a:t>However, for novice programmers…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PT Sans" panose="020B0503020203020204" pitchFamily="34" charset="77"/>
              </a:rPr>
              <a:t>IDE equals to </a:t>
            </a:r>
            <a:r>
              <a:rPr lang="en-US" sz="2400" i="1" dirty="0">
                <a:latin typeface="PT Sans" panose="020B0503020203020204" pitchFamily="34" charset="77"/>
              </a:rPr>
              <a:t>Disaster!!! </a:t>
            </a:r>
            <a:r>
              <a:rPr lang="en-US" sz="1050" i="1" dirty="0">
                <a:latin typeface="PT Sans" panose="020B0503020203020204" pitchFamily="34" charset="77"/>
              </a:rPr>
              <a:t>(just my opinion…)</a:t>
            </a:r>
            <a:endParaRPr lang="en-US" sz="2800" dirty="0">
              <a:latin typeface="PT Sans" panose="020B0503020203020204" pitchFamily="34" charset="77"/>
            </a:endParaRPr>
          </a:p>
          <a:p>
            <a:pPr>
              <a:lnSpc>
                <a:spcPct val="150000"/>
              </a:lnSpc>
            </a:pPr>
            <a:r>
              <a:rPr lang="en-US" sz="2400" dirty="0">
                <a:latin typeface="PT Sans" panose="020B0503020203020204" pitchFamily="34" charset="77"/>
              </a:rPr>
              <a:t>Why???</a:t>
            </a:r>
          </a:p>
          <a:p>
            <a:pPr lvl="1">
              <a:lnSpc>
                <a:spcPct val="150000"/>
              </a:lnSpc>
            </a:pPr>
            <a:endParaRPr lang="en-US" sz="2200" dirty="0">
              <a:latin typeface="PT Sans" panose="020B0503020203020204" pitchFamily="34" charset="77"/>
            </a:endParaRPr>
          </a:p>
          <a:p>
            <a:pPr>
              <a:lnSpc>
                <a:spcPct val="150000"/>
              </a:lnSpc>
            </a:pPr>
            <a:endParaRPr lang="en-US" sz="2400" i="1" dirty="0">
              <a:latin typeface="PT Sans" panose="020B0503020203020204" pitchFamily="34" charset="77"/>
            </a:endParaRPr>
          </a:p>
          <a:p>
            <a:pPr>
              <a:lnSpc>
                <a:spcPct val="150000"/>
              </a:lnSpc>
            </a:pPr>
            <a:endParaRPr lang="en-US" sz="2400" dirty="0">
              <a:latin typeface="PT Sans" panose="020B0503020203020204" pitchFamily="34" charset="77"/>
            </a:endParaRPr>
          </a:p>
          <a:p>
            <a:pPr>
              <a:lnSpc>
                <a:spcPct val="150000"/>
              </a:lnSpc>
            </a:pPr>
            <a:endParaRPr lang="en-US" sz="2400" dirty="0">
              <a:latin typeface="PT Sans" panose="020B0503020203020204" pitchFamily="34" charset="77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sz="2400" dirty="0">
              <a:latin typeface="PT Sans" panose="020B0503020203020204" pitchFamily="34" charset="77"/>
            </a:endParaRPr>
          </a:p>
          <a:p>
            <a:pPr>
              <a:lnSpc>
                <a:spcPct val="150000"/>
              </a:lnSpc>
            </a:pPr>
            <a:endParaRPr lang="en-US" sz="2400" dirty="0">
              <a:latin typeface="PT Sans" panose="020B0503020203020204" pitchFamily="34" charset="77"/>
            </a:endParaRPr>
          </a:p>
          <a:p>
            <a:pPr marL="0" indent="0">
              <a:lnSpc>
                <a:spcPct val="150000"/>
              </a:lnSpc>
              <a:buNone/>
            </a:pPr>
            <a:endParaRPr lang="ko-KR" altLang="en-US" sz="2400" dirty="0">
              <a:latin typeface="PT Sans" panose="020B0503020203020204" pitchFamily="34" charset="77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1986D95-635B-B640-A55D-5F35C8482198}"/>
              </a:ext>
            </a:extLst>
          </p:cNvPr>
          <p:cNvSpPr/>
          <p:nvPr/>
        </p:nvSpPr>
        <p:spPr>
          <a:xfrm>
            <a:off x="7596336" y="44624"/>
            <a:ext cx="1547664" cy="5458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7FD285-ACDF-054E-978E-E436A3FC51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3577" y="3501008"/>
            <a:ext cx="3510001" cy="17374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BED314A-77F3-C24B-9649-8852C6D0FB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7664" y="3798233"/>
            <a:ext cx="2794000" cy="1143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E1630C0-B8B0-AC4F-92C6-458550AA8A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4059" y="5207100"/>
            <a:ext cx="2761209" cy="64888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0F37A56-EA33-8341-B39F-D1065DE6B1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3163" y="5246640"/>
            <a:ext cx="3096759" cy="569803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E8F3AB5-E052-584E-BEC6-9191830DEC04}"/>
              </a:ext>
            </a:extLst>
          </p:cNvPr>
          <p:cNvCxnSpPr>
            <a:cxnSpLocks/>
          </p:cNvCxnSpPr>
          <p:nvPr/>
        </p:nvCxnSpPr>
        <p:spPr>
          <a:xfrm flipH="1">
            <a:off x="971600" y="3526061"/>
            <a:ext cx="7056784" cy="2716734"/>
          </a:xfrm>
          <a:prstGeom prst="line">
            <a:avLst/>
          </a:prstGeom>
          <a:ln w="762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FAE6CFC-81F4-2947-8A01-2A593ED5B2A4}"/>
              </a:ext>
            </a:extLst>
          </p:cNvPr>
          <p:cNvCxnSpPr>
            <a:cxnSpLocks/>
          </p:cNvCxnSpPr>
          <p:nvPr/>
        </p:nvCxnSpPr>
        <p:spPr>
          <a:xfrm flipH="1" flipV="1">
            <a:off x="971600" y="3492826"/>
            <a:ext cx="7056784" cy="2672478"/>
          </a:xfrm>
          <a:prstGeom prst="line">
            <a:avLst/>
          </a:prstGeom>
          <a:ln w="762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61267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46762" y="116632"/>
            <a:ext cx="8892480" cy="548680"/>
          </a:xfrm>
        </p:spPr>
        <p:txBody>
          <a:bodyPr/>
          <a:lstStyle/>
          <a:p>
            <a:r>
              <a:rPr lang="en-US" altLang="ko-KR" dirty="0">
                <a:latin typeface="PT Sans" panose="020B0503020203020204" pitchFamily="34" charset="77"/>
              </a:rPr>
              <a:t>IDE Hazard</a:t>
            </a:r>
            <a:endParaRPr lang="ko-KR" altLang="en-US" dirty="0">
              <a:latin typeface="PT Sans" panose="020B0503020203020204" pitchFamily="34" charset="77"/>
            </a:endParaRPr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246762" y="809328"/>
            <a:ext cx="8784976" cy="543346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latin typeface="PT Sans" panose="020B0503020203020204" pitchFamily="34" charset="77"/>
              </a:rPr>
              <a:t>Slow update 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PT Sans" panose="020B0503020203020204" pitchFamily="34" charset="77"/>
              </a:rPr>
              <a:t>Too many functionalities</a:t>
            </a:r>
          </a:p>
          <a:p>
            <a:pPr lvl="1">
              <a:lnSpc>
                <a:spcPct val="150000"/>
              </a:lnSpc>
            </a:pPr>
            <a:r>
              <a:rPr lang="en-US" sz="2200" dirty="0">
                <a:latin typeface="PT Sans" panose="020B0503020203020204" pitchFamily="34" charset="77"/>
              </a:rPr>
              <a:t>Therefore, Too heavy</a:t>
            </a:r>
          </a:p>
          <a:p>
            <a:pPr lvl="1">
              <a:lnSpc>
                <a:spcPct val="150000"/>
              </a:lnSpc>
            </a:pPr>
            <a:r>
              <a:rPr lang="en-US" sz="2200" dirty="0">
                <a:latin typeface="PT Sans" panose="020B0503020203020204" pitchFamily="34" charset="77"/>
              </a:rPr>
              <a:t>vulnerable to errors</a:t>
            </a:r>
          </a:p>
          <a:p>
            <a:pPr lvl="1">
              <a:lnSpc>
                <a:spcPct val="150000"/>
              </a:lnSpc>
            </a:pPr>
            <a:r>
              <a:rPr lang="en-US" sz="2200" dirty="0">
                <a:latin typeface="PT Sans" panose="020B0503020203020204" pitchFamily="34" charset="77"/>
              </a:rPr>
              <a:t>Also, your laptop has limited memory &amp; CPU resources…</a:t>
            </a:r>
          </a:p>
          <a:p>
            <a:pPr lvl="1">
              <a:lnSpc>
                <a:spcPct val="150000"/>
              </a:lnSpc>
            </a:pPr>
            <a:r>
              <a:rPr lang="en-US" sz="2200" dirty="0">
                <a:latin typeface="PT Sans" panose="020B0503020203020204" pitchFamily="34" charset="77"/>
              </a:rPr>
              <a:t>save them!!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PT Sans" panose="020B0503020203020204" pitchFamily="34" charset="77"/>
              </a:rPr>
              <a:t>(IMPORTANT) </a:t>
            </a:r>
            <a:r>
              <a:rPr lang="en-US" sz="2400" b="1" dirty="0">
                <a:latin typeface="PT Sans" panose="020B0503020203020204" pitchFamily="34" charset="77"/>
              </a:rPr>
              <a:t>HARD TO understand</a:t>
            </a:r>
          </a:p>
          <a:p>
            <a:pPr lvl="1">
              <a:lnSpc>
                <a:spcPct val="150000"/>
              </a:lnSpc>
            </a:pPr>
            <a:r>
              <a:rPr lang="en-US" sz="2200" dirty="0">
                <a:latin typeface="PT Sans" panose="020B0503020203020204" pitchFamily="34" charset="77"/>
              </a:rPr>
              <a:t>The fundamentals of programming</a:t>
            </a:r>
          </a:p>
          <a:p>
            <a:pPr lvl="1">
              <a:lnSpc>
                <a:spcPct val="150000"/>
              </a:lnSpc>
            </a:pPr>
            <a:r>
              <a:rPr lang="en-US" sz="2200" dirty="0">
                <a:latin typeface="PT Sans" panose="020B0503020203020204" pitchFamily="34" charset="77"/>
              </a:rPr>
              <a:t>how your computer works</a:t>
            </a:r>
          </a:p>
          <a:p>
            <a:pPr lvl="1">
              <a:lnSpc>
                <a:spcPct val="150000"/>
              </a:lnSpc>
            </a:pPr>
            <a:endParaRPr lang="en-US" sz="2200" dirty="0">
              <a:latin typeface="PT Sans" panose="020B0503020203020204" pitchFamily="34" charset="77"/>
            </a:endParaRPr>
          </a:p>
          <a:p>
            <a:pPr lvl="1">
              <a:lnSpc>
                <a:spcPct val="150000"/>
              </a:lnSpc>
            </a:pPr>
            <a:endParaRPr lang="en-US" sz="2400" dirty="0">
              <a:latin typeface="PT Sans" panose="020B0503020203020204" pitchFamily="34" charset="77"/>
            </a:endParaRPr>
          </a:p>
          <a:p>
            <a:pPr marL="457200" lvl="1" indent="0">
              <a:lnSpc>
                <a:spcPct val="150000"/>
              </a:lnSpc>
              <a:buNone/>
            </a:pPr>
            <a:endParaRPr lang="en-US" sz="2200" dirty="0">
              <a:latin typeface="PT Sans" panose="020B0503020203020204" pitchFamily="34" charset="77"/>
            </a:endParaRPr>
          </a:p>
          <a:p>
            <a:pPr>
              <a:lnSpc>
                <a:spcPct val="150000"/>
              </a:lnSpc>
            </a:pPr>
            <a:endParaRPr lang="en-US" sz="2400" dirty="0">
              <a:latin typeface="PT Sans" panose="020B0503020203020204" pitchFamily="34" charset="77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sz="2400" dirty="0">
              <a:latin typeface="PT Sans" panose="020B0503020203020204" pitchFamily="34" charset="77"/>
            </a:endParaRPr>
          </a:p>
          <a:p>
            <a:pPr>
              <a:lnSpc>
                <a:spcPct val="150000"/>
              </a:lnSpc>
            </a:pPr>
            <a:endParaRPr lang="en-US" sz="2400" dirty="0">
              <a:latin typeface="PT Sans" panose="020B0503020203020204" pitchFamily="34" charset="77"/>
            </a:endParaRPr>
          </a:p>
          <a:p>
            <a:pPr marL="0" indent="0">
              <a:lnSpc>
                <a:spcPct val="150000"/>
              </a:lnSpc>
              <a:buNone/>
            </a:pPr>
            <a:endParaRPr lang="ko-KR" altLang="en-US" sz="2400" dirty="0">
              <a:latin typeface="PT Sans" panose="020B0503020203020204" pitchFamily="34" charset="77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1986D95-635B-B640-A55D-5F35C8482198}"/>
              </a:ext>
            </a:extLst>
          </p:cNvPr>
          <p:cNvSpPr/>
          <p:nvPr/>
        </p:nvSpPr>
        <p:spPr>
          <a:xfrm>
            <a:off x="7596336" y="44624"/>
            <a:ext cx="1547664" cy="5458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5508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46762" y="116632"/>
            <a:ext cx="8892480" cy="548680"/>
          </a:xfrm>
        </p:spPr>
        <p:txBody>
          <a:bodyPr/>
          <a:lstStyle/>
          <a:p>
            <a:r>
              <a:rPr lang="en-US" altLang="ko-KR" dirty="0">
                <a:latin typeface="PT Sans" panose="020B0503020203020204" pitchFamily="34" charset="77"/>
              </a:rPr>
              <a:t>Your OWN Dev environment</a:t>
            </a:r>
            <a:endParaRPr lang="ko-KR" altLang="en-US" dirty="0">
              <a:latin typeface="PT Sans" panose="020B0503020203020204" pitchFamily="34" charset="77"/>
            </a:endParaRPr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246762" y="809328"/>
            <a:ext cx="8784976" cy="543346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latin typeface="PT Sans" panose="020B0503020203020204" pitchFamily="34" charset="77"/>
              </a:rPr>
              <a:t>Therefore, you need to setup your own dev environment!!!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PT Sans" panose="020B0503020203020204" pitchFamily="34" charset="77"/>
              </a:rPr>
              <a:t>This will help you</a:t>
            </a:r>
          </a:p>
          <a:p>
            <a:pPr lvl="1">
              <a:lnSpc>
                <a:spcPct val="150000"/>
              </a:lnSpc>
            </a:pPr>
            <a:r>
              <a:rPr lang="en-US" sz="2200" dirty="0">
                <a:latin typeface="PT Sans" panose="020B0503020203020204" pitchFamily="34" charset="77"/>
              </a:rPr>
              <a:t>to understand the entire process of programming</a:t>
            </a:r>
          </a:p>
          <a:p>
            <a:pPr lvl="1">
              <a:lnSpc>
                <a:spcPct val="150000"/>
              </a:lnSpc>
            </a:pPr>
            <a:r>
              <a:rPr lang="en-US" sz="2200" dirty="0">
                <a:latin typeface="PT Sans" panose="020B0503020203020204" pitchFamily="34" charset="77"/>
              </a:rPr>
              <a:t>to earn background knowledge to study computer system</a:t>
            </a:r>
          </a:p>
          <a:p>
            <a:pPr lvl="1">
              <a:lnSpc>
                <a:spcPct val="150000"/>
              </a:lnSpc>
            </a:pPr>
            <a:r>
              <a:rPr lang="en-US" sz="2200" b="1" dirty="0">
                <a:latin typeface="PT Sans" panose="020B0503020203020204" pitchFamily="34" charset="77"/>
              </a:rPr>
              <a:t>to customize your DEV ENVIRONMENT </a:t>
            </a:r>
            <a:r>
              <a:rPr lang="en-US" b="1" dirty="0">
                <a:latin typeface="PT Sans" panose="020B0503020203020204" pitchFamily="34" charset="77"/>
              </a:rPr>
              <a:t>(most attractive feature)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PT Sans" panose="020B0503020203020204" pitchFamily="34" charset="77"/>
              </a:rPr>
              <a:t>And will help your computer</a:t>
            </a:r>
          </a:p>
          <a:p>
            <a:pPr lvl="1">
              <a:lnSpc>
                <a:spcPct val="150000"/>
              </a:lnSpc>
            </a:pPr>
            <a:r>
              <a:rPr lang="en-US" sz="2200" dirty="0">
                <a:latin typeface="PT Sans" panose="020B0503020203020204" pitchFamily="34" charset="77"/>
              </a:rPr>
              <a:t>to save its resources</a:t>
            </a:r>
          </a:p>
          <a:p>
            <a:pPr lvl="1">
              <a:lnSpc>
                <a:spcPct val="150000"/>
              </a:lnSpc>
            </a:pPr>
            <a:r>
              <a:rPr lang="en-US" sz="2200" dirty="0">
                <a:latin typeface="PT Sans" panose="020B0503020203020204" pitchFamily="34" charset="77"/>
              </a:rPr>
              <a:t>to be sensitive to latest techs </a:t>
            </a:r>
            <a:r>
              <a:rPr lang="en-US" sz="1400" dirty="0">
                <a:latin typeface="PT Sans" panose="020B0503020203020204" pitchFamily="34" charset="77"/>
              </a:rPr>
              <a:t>(by setting &amp; updating the environment on your own)</a:t>
            </a:r>
          </a:p>
          <a:p>
            <a:pPr lvl="1">
              <a:lnSpc>
                <a:spcPct val="150000"/>
              </a:lnSpc>
            </a:pPr>
            <a:endParaRPr lang="en-US" sz="2400" dirty="0">
              <a:latin typeface="PT Sans" panose="020B0503020203020204" pitchFamily="34" charset="77"/>
            </a:endParaRPr>
          </a:p>
          <a:p>
            <a:pPr>
              <a:lnSpc>
                <a:spcPct val="150000"/>
              </a:lnSpc>
            </a:pPr>
            <a:endParaRPr lang="en-US" sz="2400" dirty="0">
              <a:latin typeface="PT Sans" panose="020B0503020203020204" pitchFamily="34" charset="77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sz="2400" dirty="0">
              <a:latin typeface="PT Sans" panose="020B0503020203020204" pitchFamily="34" charset="77"/>
            </a:endParaRPr>
          </a:p>
          <a:p>
            <a:pPr>
              <a:lnSpc>
                <a:spcPct val="150000"/>
              </a:lnSpc>
            </a:pPr>
            <a:endParaRPr lang="en-US" sz="2400" dirty="0">
              <a:latin typeface="PT Sans" panose="020B0503020203020204" pitchFamily="34" charset="77"/>
            </a:endParaRPr>
          </a:p>
          <a:p>
            <a:pPr marL="0" indent="0">
              <a:lnSpc>
                <a:spcPct val="150000"/>
              </a:lnSpc>
              <a:buNone/>
            </a:pPr>
            <a:endParaRPr lang="ko-KR" altLang="en-US" sz="2400" dirty="0">
              <a:latin typeface="PT Sans" panose="020B0503020203020204" pitchFamily="34" charset="77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1986D95-635B-B640-A55D-5F35C8482198}"/>
              </a:ext>
            </a:extLst>
          </p:cNvPr>
          <p:cNvSpPr/>
          <p:nvPr/>
        </p:nvSpPr>
        <p:spPr>
          <a:xfrm>
            <a:off x="7596336" y="44624"/>
            <a:ext cx="1547664" cy="5458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7904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46762" y="116632"/>
            <a:ext cx="8892480" cy="548680"/>
          </a:xfrm>
        </p:spPr>
        <p:txBody>
          <a:bodyPr/>
          <a:lstStyle/>
          <a:p>
            <a:r>
              <a:rPr lang="en-US" altLang="ko-KR" dirty="0">
                <a:latin typeface="PT Sans" panose="020B0503020203020204" pitchFamily="34" charset="77"/>
              </a:rPr>
              <a:t>Basic components to develop something</a:t>
            </a:r>
            <a:endParaRPr lang="ko-KR" altLang="en-US" dirty="0">
              <a:latin typeface="PT Sans" panose="020B0503020203020204" pitchFamily="34" charset="7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내용 개체 틀 4"/>
              <p:cNvSpPr>
                <a:spLocks noGrp="1"/>
              </p:cNvSpPr>
              <p:nvPr>
                <p:ph idx="1"/>
              </p:nvPr>
            </p:nvSpPr>
            <p:spPr>
              <a:xfrm>
                <a:off x="246762" y="809328"/>
                <a:ext cx="8784976" cy="5932040"/>
              </a:xfrm>
            </p:spPr>
            <p:txBody>
              <a:bodyPr>
                <a:normAutofit fontScale="92500"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400" dirty="0">
                    <a:latin typeface="PT Sans" panose="020B0503020203020204" pitchFamily="34" charset="77"/>
                  </a:rPr>
                  <a:t>Editor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sz="2200" dirty="0">
                    <a:latin typeface="PT Sans" panose="020B0503020203020204" pitchFamily="34" charset="77"/>
                  </a:rPr>
                  <a:t>your have to “write” or “edit” the code!!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sz="2200" dirty="0">
                    <a:latin typeface="PT Sans" panose="020B0503020203020204" pitchFamily="34" charset="77"/>
                  </a:rPr>
                  <a:t>possible to just use </a:t>
                </a:r>
                <a:r>
                  <a:rPr lang="en-US" sz="2200" i="1" dirty="0">
                    <a:latin typeface="PT Sans" panose="020B0503020203020204" pitchFamily="34" charset="77"/>
                  </a:rPr>
                  <a:t>Notepad</a:t>
                </a:r>
                <a:r>
                  <a:rPr lang="en-US" altLang="ko-KR" sz="2200" i="1" dirty="0">
                    <a:latin typeface="PT Sans" panose="020B0503020203020204" pitchFamily="34" charset="77"/>
                  </a:rPr>
                  <a:t>…</a:t>
                </a:r>
                <a:r>
                  <a:rPr lang="en-US" altLang="ko-KR" sz="2200" dirty="0">
                    <a:latin typeface="PT Sans" panose="020B0503020203020204" pitchFamily="34" charset="77"/>
                  </a:rPr>
                  <a:t>but less convenient</a:t>
                </a: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∃</m:t>
                    </m:r>
                  </m:oMath>
                </a14:m>
                <a:r>
                  <a:rPr lang="en-US" sz="2200" dirty="0">
                    <a:latin typeface="PT Sans" panose="020B0503020203020204" pitchFamily="34" charset="77"/>
                  </a:rPr>
                  <a:t> lots of fancy code editors!! 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dirty="0">
                    <a:latin typeface="PT Sans" panose="020B0503020203020204" pitchFamily="34" charset="77"/>
                  </a:rPr>
                  <a:t>Compiler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sz="2200" dirty="0">
                    <a:latin typeface="PT Sans" panose="020B0503020203020204" pitchFamily="34" charset="77"/>
                  </a:rPr>
                  <a:t>okay, you write the code, but computer cannot understand it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sz="2000" dirty="0">
                    <a:latin typeface="PT Sans" panose="020B0503020203020204" pitchFamily="34" charset="77"/>
                  </a:rPr>
                  <a:t>you need to “compile” the code which your computer can execute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dirty="0">
                    <a:latin typeface="PT Sans" panose="020B0503020203020204" pitchFamily="34" charset="77"/>
                  </a:rPr>
                  <a:t>(CLI) Shell environment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sz="2200" dirty="0">
                    <a:latin typeface="PT Sans" panose="020B0503020203020204" pitchFamily="34" charset="77"/>
                  </a:rPr>
                  <a:t>conventional environment to write, compile, and execute code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sz="2200" dirty="0">
                    <a:latin typeface="PT Sans" panose="020B0503020203020204" pitchFamily="34" charset="77"/>
                  </a:rPr>
                  <a:t>TUI: command line interface - powerful tool with only a few commands</a:t>
                </a:r>
              </a:p>
              <a:p>
                <a:pPr>
                  <a:lnSpc>
                    <a:spcPct val="150000"/>
                  </a:lnSpc>
                </a:pPr>
                <a:endParaRPr lang="en-US" sz="2400" dirty="0">
                  <a:latin typeface="PT Sans" panose="020B0503020203020204" pitchFamily="34" charset="77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en-US" sz="2400" dirty="0">
                  <a:latin typeface="PT Sans" panose="020B0503020203020204" pitchFamily="34" charset="77"/>
                </a:endParaRPr>
              </a:p>
              <a:p>
                <a:pPr>
                  <a:lnSpc>
                    <a:spcPct val="150000"/>
                  </a:lnSpc>
                </a:pPr>
                <a:endParaRPr lang="en-US" sz="2400" dirty="0">
                  <a:latin typeface="PT Sans" panose="020B0503020203020204" pitchFamily="34" charset="77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ko-KR" altLang="en-US" sz="2400" dirty="0">
                  <a:latin typeface="PT Sans" panose="020B0503020203020204" pitchFamily="34" charset="77"/>
                </a:endParaRPr>
              </a:p>
            </p:txBody>
          </p:sp>
        </mc:Choice>
        <mc:Fallback>
          <p:sp>
            <p:nvSpPr>
              <p:cNvPr id="5" name="내용 개체 틀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46762" y="809328"/>
                <a:ext cx="8784976" cy="5932040"/>
              </a:xfrm>
              <a:blipFill>
                <a:blip r:embed="rId2"/>
                <a:stretch>
                  <a:fillRect l="-7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41986D95-635B-B640-A55D-5F35C8482198}"/>
              </a:ext>
            </a:extLst>
          </p:cNvPr>
          <p:cNvSpPr/>
          <p:nvPr/>
        </p:nvSpPr>
        <p:spPr>
          <a:xfrm>
            <a:off x="7596336" y="44624"/>
            <a:ext cx="1547664" cy="5458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6065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46762" y="116632"/>
            <a:ext cx="8892480" cy="548680"/>
          </a:xfrm>
        </p:spPr>
        <p:txBody>
          <a:bodyPr/>
          <a:lstStyle/>
          <a:p>
            <a:r>
              <a:rPr lang="en-US" altLang="ko-KR" dirty="0">
                <a:latin typeface="PT Sans" panose="020B0503020203020204" pitchFamily="34" charset="77"/>
              </a:rPr>
              <a:t>Why we need them? </a:t>
            </a:r>
            <a:endParaRPr lang="ko-KR" altLang="en-US" dirty="0">
              <a:latin typeface="PT Sans" panose="020B0503020203020204" pitchFamily="34" charset="77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1986D95-635B-B640-A55D-5F35C8482198}"/>
              </a:ext>
            </a:extLst>
          </p:cNvPr>
          <p:cNvSpPr/>
          <p:nvPr/>
        </p:nvSpPr>
        <p:spPr>
          <a:xfrm>
            <a:off x="7596336" y="44624"/>
            <a:ext cx="1547664" cy="5458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A26931A-6858-2440-A8B5-D55A90C45E94}"/>
              </a:ext>
            </a:extLst>
          </p:cNvPr>
          <p:cNvSpPr/>
          <p:nvPr/>
        </p:nvSpPr>
        <p:spPr>
          <a:xfrm>
            <a:off x="539552" y="908720"/>
            <a:ext cx="8136904" cy="56166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D52D166-87C5-9F4E-85BC-5F25C38FB033}"/>
              </a:ext>
            </a:extLst>
          </p:cNvPr>
          <p:cNvSpPr/>
          <p:nvPr/>
        </p:nvSpPr>
        <p:spPr>
          <a:xfrm>
            <a:off x="3221596" y="2850889"/>
            <a:ext cx="2772816" cy="17322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Compiler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BE7EF9C-1275-A541-91C7-B96C98BB4F90}"/>
              </a:ext>
            </a:extLst>
          </p:cNvPr>
          <p:cNvSpPr/>
          <p:nvPr/>
        </p:nvSpPr>
        <p:spPr>
          <a:xfrm>
            <a:off x="1043608" y="1412776"/>
            <a:ext cx="1872208" cy="108012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your_code.cpp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2D53B4C-96BC-7145-B8B7-024DE08D2B93}"/>
              </a:ext>
            </a:extLst>
          </p:cNvPr>
          <p:cNvSpPr/>
          <p:nvPr/>
        </p:nvSpPr>
        <p:spPr>
          <a:xfrm>
            <a:off x="6372200" y="5013176"/>
            <a:ext cx="1872208" cy="108012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binary code</a:t>
            </a:r>
          </a:p>
          <a:p>
            <a:pPr algn="ctr"/>
            <a:r>
              <a:rPr lang="en-US" dirty="0"/>
              <a:t>(executable!!)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E8C9F06-5AEC-004A-AB61-089D313184BD}"/>
              </a:ext>
            </a:extLst>
          </p:cNvPr>
          <p:cNvSpPr txBox="1"/>
          <p:nvPr/>
        </p:nvSpPr>
        <p:spPr>
          <a:xfrm>
            <a:off x="1070093" y="5476173"/>
            <a:ext cx="4500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SHELL ENVIRONMENT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1A41990-8924-9F40-A23A-9D7854ECF238}"/>
              </a:ext>
            </a:extLst>
          </p:cNvPr>
          <p:cNvCxnSpPr/>
          <p:nvPr/>
        </p:nvCxnSpPr>
        <p:spPr>
          <a:xfrm>
            <a:off x="2915816" y="2492896"/>
            <a:ext cx="305780" cy="3579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88B6501-C301-C945-9769-C33EE01B487B}"/>
              </a:ext>
            </a:extLst>
          </p:cNvPr>
          <p:cNvCxnSpPr>
            <a:cxnSpLocks/>
          </p:cNvCxnSpPr>
          <p:nvPr/>
        </p:nvCxnSpPr>
        <p:spPr>
          <a:xfrm>
            <a:off x="6005170" y="4597980"/>
            <a:ext cx="367030" cy="41519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9758190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1361</TotalTime>
  <Words>996</Words>
  <Application>Microsoft Macintosh PowerPoint</Application>
  <PresentationFormat>On-screen Show (4:3)</PresentationFormat>
  <Paragraphs>289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30</vt:i4>
      </vt:variant>
    </vt:vector>
  </HeadingPairs>
  <TitlesOfParts>
    <vt:vector size="42" baseType="lpstr">
      <vt:lpstr>맑은 고딕</vt:lpstr>
      <vt:lpstr>본고딕 Bold</vt:lpstr>
      <vt:lpstr>본고딕 Heavy</vt:lpstr>
      <vt:lpstr>본고딕 Normal</vt:lpstr>
      <vt:lpstr>Arial</vt:lpstr>
      <vt:lpstr>Calibri</vt:lpstr>
      <vt:lpstr>Cambria Math</vt:lpstr>
      <vt:lpstr>Courier</vt:lpstr>
      <vt:lpstr>PT Sans</vt:lpstr>
      <vt:lpstr>1_Office 테마</vt:lpstr>
      <vt:lpstr>디자인 사용자 지정</vt:lpstr>
      <vt:lpstr>1_디자인 사용자 지정</vt:lpstr>
      <vt:lpstr>Development Environment</vt:lpstr>
      <vt:lpstr>To write c++ programs…</vt:lpstr>
      <vt:lpstr>IDE??</vt:lpstr>
      <vt:lpstr>IDE??</vt:lpstr>
      <vt:lpstr>IDE Hazard</vt:lpstr>
      <vt:lpstr>IDE Hazard</vt:lpstr>
      <vt:lpstr>Your OWN Dev environment</vt:lpstr>
      <vt:lpstr>Basic components to develop something</vt:lpstr>
      <vt:lpstr>Why we need them? </vt:lpstr>
      <vt:lpstr>In this course</vt:lpstr>
      <vt:lpstr>Visual Studio Code</vt:lpstr>
      <vt:lpstr>GCC Compiler</vt:lpstr>
      <vt:lpstr>Shell / OS</vt:lpstr>
      <vt:lpstr>Shell / OS </vt:lpstr>
      <vt:lpstr>Shell</vt:lpstr>
      <vt:lpstr>Shell</vt:lpstr>
      <vt:lpstr>CLI Shell</vt:lpstr>
      <vt:lpstr>PowerPoint Presentation</vt:lpstr>
      <vt:lpstr>Visual Studio code</vt:lpstr>
      <vt:lpstr>Visual Studio code</vt:lpstr>
      <vt:lpstr>Shell</vt:lpstr>
      <vt:lpstr>Shell</vt:lpstr>
      <vt:lpstr>GCC compiler environment</vt:lpstr>
      <vt:lpstr>GCC compiler environment</vt:lpstr>
      <vt:lpstr>Okay, let’s test the environment!</vt:lpstr>
      <vt:lpstr>Okay, let’s test the environment!</vt:lpstr>
      <vt:lpstr>Okay, let’s test the environment!</vt:lpstr>
      <vt:lpstr>Subtitle</vt:lpstr>
      <vt:lpstr>Subtitle</vt:lpstr>
      <vt:lpstr>Subtitle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최혜영</dc:creator>
  <cp:lastModifiedBy>전현</cp:lastModifiedBy>
  <cp:revision>46</cp:revision>
  <dcterms:created xsi:type="dcterms:W3CDTF">2018-04-11T06:38:27Z</dcterms:created>
  <dcterms:modified xsi:type="dcterms:W3CDTF">2020-03-27T05:14:39Z</dcterms:modified>
</cp:coreProperties>
</file>